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5"/>
  </p:notesMasterIdLst>
  <p:handoutMasterIdLst>
    <p:handoutMasterId r:id="rId66"/>
  </p:handoutMasterIdLst>
  <p:sldIdLst>
    <p:sldId id="1185" r:id="rId2"/>
    <p:sldId id="1261" r:id="rId3"/>
    <p:sldId id="1264" r:id="rId4"/>
    <p:sldId id="1265" r:id="rId5"/>
    <p:sldId id="1164" r:id="rId6"/>
    <p:sldId id="1188" r:id="rId7"/>
    <p:sldId id="1192" r:id="rId8"/>
    <p:sldId id="1266" r:id="rId9"/>
    <p:sldId id="1270" r:id="rId10"/>
    <p:sldId id="1267" r:id="rId11"/>
    <p:sldId id="1271" r:id="rId12"/>
    <p:sldId id="1268" r:id="rId13"/>
    <p:sldId id="1272" r:id="rId14"/>
    <p:sldId id="1273" r:id="rId15"/>
    <p:sldId id="1274" r:id="rId16"/>
    <p:sldId id="1275" r:id="rId17"/>
    <p:sldId id="1276" r:id="rId18"/>
    <p:sldId id="1318" r:id="rId19"/>
    <p:sldId id="1320" r:id="rId20"/>
    <p:sldId id="1277" r:id="rId21"/>
    <p:sldId id="1278" r:id="rId22"/>
    <p:sldId id="1259" r:id="rId23"/>
    <p:sldId id="1279" r:id="rId24"/>
    <p:sldId id="1280" r:id="rId25"/>
    <p:sldId id="1281" r:id="rId26"/>
    <p:sldId id="1284" r:id="rId27"/>
    <p:sldId id="1282" r:id="rId28"/>
    <p:sldId id="1283" r:id="rId29"/>
    <p:sldId id="1285" r:id="rId30"/>
    <p:sldId id="1286" r:id="rId31"/>
    <p:sldId id="1287" r:id="rId32"/>
    <p:sldId id="1289" r:id="rId33"/>
    <p:sldId id="1288" r:id="rId34"/>
    <p:sldId id="1290" r:id="rId35"/>
    <p:sldId id="1292" r:id="rId36"/>
    <p:sldId id="1291" r:id="rId37"/>
    <p:sldId id="1293" r:id="rId38"/>
    <p:sldId id="1294" r:id="rId39"/>
    <p:sldId id="1295" r:id="rId40"/>
    <p:sldId id="1296" r:id="rId41"/>
    <p:sldId id="1301" r:id="rId42"/>
    <p:sldId id="1297" r:id="rId43"/>
    <p:sldId id="1298" r:id="rId44"/>
    <p:sldId id="1299" r:id="rId45"/>
    <p:sldId id="1300" r:id="rId46"/>
    <p:sldId id="1263" r:id="rId47"/>
    <p:sldId id="1302" r:id="rId48"/>
    <p:sldId id="1303" r:id="rId49"/>
    <p:sldId id="1304" r:id="rId50"/>
    <p:sldId id="1305" r:id="rId51"/>
    <p:sldId id="1306" r:id="rId52"/>
    <p:sldId id="1307" r:id="rId53"/>
    <p:sldId id="1308" r:id="rId54"/>
    <p:sldId id="1309" r:id="rId55"/>
    <p:sldId id="1310" r:id="rId56"/>
    <p:sldId id="1311" r:id="rId57"/>
    <p:sldId id="1312" r:id="rId58"/>
    <p:sldId id="1313" r:id="rId59"/>
    <p:sldId id="1314" r:id="rId60"/>
    <p:sldId id="1316" r:id="rId61"/>
    <p:sldId id="1315" r:id="rId62"/>
    <p:sldId id="1184" r:id="rId63"/>
    <p:sldId id="1317" r:id="rId64"/>
  </p:sldIdLst>
  <p:sldSz cx="9144000" cy="6858000" type="screen4x3"/>
  <p:notesSz cx="6400800" cy="8686800"/>
  <p:defaultTextStyle>
    <a:defPPr>
      <a:defRPr lang="zh-CN"/>
    </a:defPPr>
    <a:lvl1pPr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1pPr>
    <a:lvl2pPr marL="4572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2pPr>
    <a:lvl3pPr marL="9144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3pPr>
    <a:lvl4pPr marL="13716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4pPr>
    <a:lvl5pPr marL="1828800" algn="l" rtl="0" eaLnBrk="0" fontAlgn="base" hangingPunct="0">
      <a:spcBef>
        <a:spcPct val="0"/>
      </a:spcBef>
      <a:spcAft>
        <a:spcPct val="0"/>
      </a:spcAft>
      <a:defRPr sz="2800" kern="1200">
        <a:solidFill>
          <a:srgbClr val="FFFFFF"/>
        </a:solidFill>
        <a:latin typeface="黑体" panose="02010609060101010101" pitchFamily="49" charset="-122"/>
        <a:ea typeface="黑体" panose="02010609060101010101" pitchFamily="49" charset="-122"/>
        <a:cs typeface="+mn-cs"/>
      </a:defRPr>
    </a:lvl5pPr>
    <a:lvl6pPr marL="22860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6pPr>
    <a:lvl7pPr marL="27432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7pPr>
    <a:lvl8pPr marL="32004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8pPr>
    <a:lvl9pPr marL="3657600" algn="l" defTabSz="914400" rtl="0" eaLnBrk="1" latinLnBrk="0" hangingPunct="1">
      <a:defRPr sz="2800" kern="1200">
        <a:solidFill>
          <a:srgbClr val="FFFFFF"/>
        </a:solidFill>
        <a:latin typeface="黑体" panose="02010609060101010101" pitchFamily="49" charset="-122"/>
        <a:ea typeface="黑体" panose="02010609060101010101" pitchFamily="49" charset="-122"/>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 uri="{2D200454-40CA-4A62-9FC3-DE9A4176ACB9}">
      <p15:notesGuideLst xmlns:p15="http://schemas.microsoft.com/office/powerpoint/2012/main">
        <p15:guide id="1" orient="horz" pos="2736">
          <p15:clr>
            <a:srgbClr val="A4A3A4"/>
          </p15:clr>
        </p15:guide>
        <p15:guide id="2" pos="201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E6AF00"/>
    <a:srgbClr val="CC6600"/>
    <a:srgbClr val="FF9966"/>
    <a:srgbClr val="FF9900"/>
    <a:srgbClr val="33CC33"/>
    <a:srgbClr val="FFFFFF"/>
    <a:srgbClr val="F220F2"/>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11" autoAdjust="0"/>
  </p:normalViewPr>
  <p:slideViewPr>
    <p:cSldViewPr snapToGrid="0">
      <p:cViewPr varScale="1">
        <p:scale>
          <a:sx n="80" d="100"/>
          <a:sy n="80" d="100"/>
        </p:scale>
        <p:origin x="960" y="29"/>
      </p:cViewPr>
      <p:guideLst>
        <p:guide orient="horz" pos="4319"/>
        <p:guide/>
      </p:guideLst>
    </p:cSldViewPr>
  </p:slideViewPr>
  <p:outlineViewPr>
    <p:cViewPr>
      <p:scale>
        <a:sx n="25" d="100"/>
        <a:sy n="25"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1022"/>
    </p:cViewPr>
  </p:sorterViewPr>
  <p:notesViewPr>
    <p:cSldViewPr snapToGrid="0">
      <p:cViewPr varScale="1">
        <p:scale>
          <a:sx n="74" d="100"/>
          <a:sy n="74" d="100"/>
        </p:scale>
        <p:origin x="2227" y="77"/>
      </p:cViewPr>
      <p:guideLst>
        <p:guide orient="horz" pos="2736"/>
        <p:guide pos="2016"/>
      </p:guideLst>
    </p:cSldViewPr>
  </p:notesViewPr>
  <p:gridSpacing cx="45005" cy="45005"/>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3" Type="http://schemas.openxmlformats.org/officeDocument/2006/relationships/slide" Target="slides/slide62.xml"/><Relationship Id="rId2" Type="http://schemas.openxmlformats.org/officeDocument/2006/relationships/slide" Target="slides/slide2.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5" name="Rectangle 5"/>
          <p:cNvSpPr>
            <a:spLocks noGrp="1" noChangeArrowheads="1"/>
          </p:cNvSpPr>
          <p:nvPr>
            <p:ph type="sldNum" sz="quarter" idx="3"/>
          </p:nvPr>
        </p:nvSpPr>
        <p:spPr bwMode="auto">
          <a:xfrm>
            <a:off x="1804988" y="7961313"/>
            <a:ext cx="2771775" cy="434975"/>
          </a:xfrm>
          <a:prstGeom prst="rect">
            <a:avLst/>
          </a:prstGeom>
          <a:noFill/>
          <a:ln w="9525">
            <a:noFill/>
            <a:miter lim="800000"/>
            <a:headEnd/>
            <a:tailEnd/>
          </a:ln>
          <a:effectLst/>
        </p:spPr>
        <p:txBody>
          <a:bodyPr vert="horz" wrap="square" lIns="86183" tIns="43092" rIns="86183" bIns="43092" numCol="1" anchor="b" anchorCtr="0" compatLnSpc="1">
            <a:prstTxWarp prst="textNoShape">
              <a:avLst/>
            </a:prstTxWarp>
          </a:bodyPr>
          <a:lstStyle>
            <a:lvl1pPr algn="ctr" defTabSz="862013" eaLnBrk="1" hangingPunct="1">
              <a:defRPr kumimoji="1" sz="1100">
                <a:solidFill>
                  <a:schemeClr val="tx1"/>
                </a:solidFill>
                <a:latin typeface="Times New Roman" panose="02020603050405020304" pitchFamily="18" charset="0"/>
                <a:ea typeface="宋体" panose="02010600030101010101" pitchFamily="2" charset="-122"/>
              </a:defRPr>
            </a:lvl1pPr>
          </a:lstStyle>
          <a:p>
            <a:pPr>
              <a:defRPr/>
            </a:pPr>
            <a:r>
              <a:rPr lang="en-US" altLang="zh-CN"/>
              <a:t>- </a:t>
            </a:r>
            <a:fld id="{C74EDB03-DD72-4A22-A843-EB8F7EFAF67A}" type="slidenum">
              <a:rPr lang="en-US" altLang="zh-CN"/>
              <a:pPr>
                <a:defRPr/>
              </a:pPr>
              <a:t>‹#›</a:t>
            </a:fld>
            <a:r>
              <a:rPr lang="en-US" altLang="zh-CN"/>
              <a:t> -</a:t>
            </a: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0"/>
            <a:ext cx="2773363" cy="433388"/>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lvl1pPr algn="l"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dirty="0"/>
          </a:p>
        </p:txBody>
      </p:sp>
      <p:sp>
        <p:nvSpPr>
          <p:cNvPr id="47107" name="Rectangle 3"/>
          <p:cNvSpPr>
            <a:spLocks noGrp="1" noChangeArrowheads="1"/>
          </p:cNvSpPr>
          <p:nvPr>
            <p:ph type="dt" idx="1"/>
          </p:nvPr>
        </p:nvSpPr>
        <p:spPr bwMode="auto">
          <a:xfrm>
            <a:off x="3625850" y="0"/>
            <a:ext cx="2773363" cy="433388"/>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lvl1pPr algn="r"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dirty="0"/>
          </a:p>
        </p:txBody>
      </p:sp>
      <p:sp>
        <p:nvSpPr>
          <p:cNvPr id="4100" name="Rectangle 4"/>
          <p:cNvSpPr>
            <a:spLocks noGrp="1" noRot="1" noChangeAspect="1" noChangeArrowheads="1" noTextEdit="1"/>
          </p:cNvSpPr>
          <p:nvPr>
            <p:ph type="sldImg" idx="2"/>
          </p:nvPr>
        </p:nvSpPr>
        <p:spPr bwMode="auto">
          <a:xfrm>
            <a:off x="1030288" y="650875"/>
            <a:ext cx="4343400" cy="3257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9" name="Rectangle 5"/>
          <p:cNvSpPr>
            <a:spLocks noGrp="1" noChangeArrowheads="1"/>
          </p:cNvSpPr>
          <p:nvPr>
            <p:ph type="body" sz="quarter" idx="3"/>
          </p:nvPr>
        </p:nvSpPr>
        <p:spPr bwMode="auto">
          <a:xfrm>
            <a:off x="639763" y="4125913"/>
            <a:ext cx="5121275" cy="3908425"/>
          </a:xfrm>
          <a:prstGeom prst="rect">
            <a:avLst/>
          </a:prstGeom>
          <a:noFill/>
          <a:ln w="9525">
            <a:noFill/>
            <a:miter lim="800000"/>
            <a:headEnd/>
            <a:tailEnd/>
          </a:ln>
          <a:effectLst/>
        </p:spPr>
        <p:txBody>
          <a:bodyPr vert="horz" wrap="square" lIns="79563" tIns="39782" rIns="79563" bIns="39782"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47110" name="Rectangle 6"/>
          <p:cNvSpPr>
            <a:spLocks noGrp="1" noChangeArrowheads="1"/>
          </p:cNvSpPr>
          <p:nvPr>
            <p:ph type="ftr" sz="quarter" idx="4"/>
          </p:nvPr>
        </p:nvSpPr>
        <p:spPr bwMode="auto">
          <a:xfrm>
            <a:off x="0" y="8251825"/>
            <a:ext cx="2773363" cy="433388"/>
          </a:xfrm>
          <a:prstGeom prst="rect">
            <a:avLst/>
          </a:prstGeom>
          <a:noFill/>
          <a:ln w="9525">
            <a:noFill/>
            <a:miter lim="800000"/>
            <a:headEnd/>
            <a:tailEnd/>
          </a:ln>
          <a:effectLst/>
        </p:spPr>
        <p:txBody>
          <a:bodyPr vert="horz" wrap="square" lIns="79563" tIns="39782" rIns="79563" bIns="39782" numCol="1" anchor="b" anchorCtr="0" compatLnSpc="1">
            <a:prstTxWarp prst="textNoShape">
              <a:avLst/>
            </a:prstTxWarp>
          </a:bodyPr>
          <a:lstStyle>
            <a:lvl1pPr algn="l" eaLnBrk="1" hangingPunct="1">
              <a:lnSpc>
                <a:spcPct val="100000"/>
              </a:lnSpc>
              <a:spcBef>
                <a:spcPct val="0"/>
              </a:spcBef>
              <a:buClrTx/>
              <a:buFontTx/>
              <a:buNone/>
              <a:defRPr kumimoji="1" sz="1100">
                <a:solidFill>
                  <a:schemeClr val="tx1"/>
                </a:solidFill>
                <a:effectLst/>
                <a:latin typeface="Times New Roman" pitchFamily="18" charset="0"/>
                <a:ea typeface="宋体" charset="-122"/>
              </a:defRPr>
            </a:lvl1pPr>
          </a:lstStyle>
          <a:p>
            <a:pPr>
              <a:defRPr/>
            </a:pPr>
            <a:endParaRPr lang="en-US" altLang="zh-CN" dirty="0"/>
          </a:p>
        </p:txBody>
      </p:sp>
      <p:sp>
        <p:nvSpPr>
          <p:cNvPr id="47111" name="Rectangle 7"/>
          <p:cNvSpPr>
            <a:spLocks noGrp="1" noChangeArrowheads="1"/>
          </p:cNvSpPr>
          <p:nvPr>
            <p:ph type="sldNum" sz="quarter" idx="5"/>
          </p:nvPr>
        </p:nvSpPr>
        <p:spPr bwMode="auto">
          <a:xfrm>
            <a:off x="3625850" y="8251825"/>
            <a:ext cx="2773363" cy="433388"/>
          </a:xfrm>
          <a:prstGeom prst="rect">
            <a:avLst/>
          </a:prstGeom>
          <a:noFill/>
          <a:ln w="9525">
            <a:noFill/>
            <a:miter lim="800000"/>
            <a:headEnd/>
            <a:tailEnd/>
          </a:ln>
          <a:effectLst/>
        </p:spPr>
        <p:txBody>
          <a:bodyPr vert="horz" wrap="square" lIns="79563" tIns="39782" rIns="79563" bIns="39782" numCol="1" anchor="b" anchorCtr="0" compatLnSpc="1">
            <a:prstTxWarp prst="textNoShape">
              <a:avLst/>
            </a:prstTxWarp>
          </a:bodyPr>
          <a:lstStyle>
            <a:lvl1pPr algn="r" eaLnBrk="1" hangingPunct="1">
              <a:defRPr kumimoji="1" sz="1100">
                <a:solidFill>
                  <a:schemeClr val="tx1"/>
                </a:solidFill>
                <a:latin typeface="Times New Roman" panose="02020603050405020304" pitchFamily="18" charset="0"/>
                <a:ea typeface="宋体" panose="02010600030101010101" pitchFamily="2" charset="-122"/>
              </a:defRPr>
            </a:lvl1pPr>
          </a:lstStyle>
          <a:p>
            <a:pPr>
              <a:defRPr/>
            </a:pPr>
            <a:fld id="{6D874138-D2A4-4D4D-805A-74505AE0D911}" type="slidenum">
              <a:rPr lang="en-US" altLang="zh-CN"/>
              <a:pPr>
                <a:defRPr/>
              </a:pPr>
              <a:t>‹#›</a:t>
            </a:fld>
            <a:endParaRPr lang="en-US" altLang="zh-CN" dirty="0"/>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5B6D25D5-BD5C-41CC-83F4-DEFEBF481CAD}" type="slidenum">
              <a:rPr kumimoji="1" lang="en-US" altLang="zh-CN" sz="1100"/>
              <a:pPr algn="r" eaLnBrk="1" hangingPunct="1">
                <a:spcBef>
                  <a:spcPct val="0"/>
                </a:spcBef>
              </a:pPr>
              <a:t>1</a:t>
            </a:fld>
            <a:endParaRPr kumimoji="1" lang="en-US" altLang="zh-CN" sz="1100" dirty="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000" b="1" dirty="0" smtClean="0">
                <a:solidFill>
                  <a:srgbClr val="002060"/>
                </a:solidFill>
                <a:ea typeface="宋体" panose="02010600030101010101" pitchFamily="2" charset="-122"/>
              </a:rPr>
              <a:t>封面</a:t>
            </a:r>
            <a:endParaRPr lang="zh-CN" altLang="zh-CN" sz="2000" b="1" dirty="0" smtClean="0">
              <a:solidFill>
                <a:srgbClr val="002060"/>
              </a:solidFill>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驱动方式分类</a:t>
            </a:r>
            <a:r>
              <a:rPr lang="zh-CN" altLang="en-US" sz="2000" b="1" dirty="0">
                <a:solidFill>
                  <a:srgbClr val="002060"/>
                </a:solidFill>
                <a:latin typeface="宋体" panose="02010600030101010101" pitchFamily="2" charset="-122"/>
                <a:ea typeface="宋体" panose="02010600030101010101" pitchFamily="2" charset="-122"/>
              </a:rPr>
              <a:t>方法</a:t>
            </a:r>
            <a:endParaRPr lang="en-US" altLang="zh-CN" sz="2000" b="1" dirty="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长定子</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短定子</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276265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材料分类</a:t>
            </a:r>
            <a:r>
              <a:rPr lang="zh-CN" altLang="en-US" sz="2000" b="1" dirty="0">
                <a:solidFill>
                  <a:srgbClr val="002060"/>
                </a:solidFill>
                <a:latin typeface="宋体" panose="02010600030101010101" pitchFamily="2" charset="-122"/>
                <a:ea typeface="宋体" panose="02010600030101010101" pitchFamily="2" charset="-122"/>
              </a:rPr>
              <a:t>方法</a:t>
            </a:r>
            <a:endParaRPr lang="en-US" altLang="zh-CN" sz="2000" b="1" dirty="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常导型</a:t>
            </a:r>
            <a:endParaRPr lang="en-US" altLang="zh-CN" sz="2000" b="1" dirty="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超导型</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速度分类</a:t>
            </a:r>
            <a:r>
              <a:rPr lang="zh-CN" altLang="en-US" sz="2000" b="1" dirty="0">
                <a:solidFill>
                  <a:srgbClr val="002060"/>
                </a:solidFill>
                <a:latin typeface="宋体" panose="02010600030101010101" pitchFamily="2" charset="-122"/>
                <a:ea typeface="宋体" panose="02010600030101010101" pitchFamily="2" charset="-122"/>
              </a:rPr>
              <a:t>方法</a:t>
            </a:r>
            <a:endParaRPr lang="en-US" altLang="zh-CN" sz="2000" b="1" dirty="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高速</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a:solidFill>
                  <a:srgbClr val="002060"/>
                </a:solidFill>
                <a:latin typeface="宋体" panose="02010600030101010101" pitchFamily="2" charset="-122"/>
                <a:ea typeface="宋体" panose="02010600030101010101" pitchFamily="2" charset="-122"/>
              </a:rPr>
              <a:t>低速</a:t>
            </a:r>
            <a:endParaRPr lang="en-US" altLang="zh-CN" sz="2000" b="1" dirty="0">
              <a:solidFill>
                <a:srgbClr val="002060"/>
              </a:solidFill>
              <a:latin typeface="宋体" panose="02010600030101010101" pitchFamily="2" charset="-122"/>
              <a:ea typeface="宋体" panose="02010600030101010101" pitchFamily="2" charset="-122"/>
            </a:endParaRPr>
          </a:p>
          <a:p>
            <a:pPr lvl="0"/>
            <a:endParaRPr lang="zh-CN" altLang="en-US"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46368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12</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三种典型磁浮列车</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德国 </a:t>
            </a:r>
            <a:r>
              <a:rPr lang="en-US" altLang="zh-CN" sz="2000" b="1" dirty="0" smtClean="0">
                <a:solidFill>
                  <a:srgbClr val="002060"/>
                </a:solidFill>
                <a:latin typeface="宋体" panose="02010600030101010101" pitchFamily="2" charset="-122"/>
                <a:ea typeface="宋体" panose="02010600030101010101" pitchFamily="2" charset="-122"/>
              </a:rPr>
              <a:t>TRANSRAPID</a:t>
            </a:r>
            <a:r>
              <a:rPr lang="zh-CN" altLang="en-US" sz="2000" b="1" dirty="0" smtClean="0">
                <a:solidFill>
                  <a:srgbClr val="002060"/>
                </a:solidFill>
                <a:latin typeface="宋体" panose="02010600030101010101" pitchFamily="2" charset="-122"/>
                <a:ea typeface="宋体" panose="02010600030101010101" pitchFamily="2" charset="-122"/>
              </a:rPr>
              <a:t>系列 高速、常导、电磁吸力型</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日本 </a:t>
            </a:r>
            <a:r>
              <a:rPr lang="en-US" altLang="zh-CN" sz="2000" b="1" dirty="0" smtClean="0">
                <a:solidFill>
                  <a:srgbClr val="002060"/>
                </a:solidFill>
                <a:latin typeface="宋体" panose="02010600030101010101" pitchFamily="2" charset="-122"/>
                <a:ea typeface="宋体" panose="02010600030101010101" pitchFamily="2" charset="-122"/>
              </a:rPr>
              <a:t>MLX</a:t>
            </a:r>
            <a:r>
              <a:rPr lang="zh-CN" altLang="en-US" sz="2000" b="1" dirty="0" smtClean="0">
                <a:solidFill>
                  <a:srgbClr val="002060"/>
                </a:solidFill>
                <a:latin typeface="宋体" panose="02010600030101010101" pitchFamily="2" charset="-122"/>
                <a:ea typeface="宋体" panose="02010600030101010101" pitchFamily="2" charset="-122"/>
              </a:rPr>
              <a:t>系列 </a:t>
            </a:r>
            <a:r>
              <a:rPr lang="zh-CN" altLang="en-US" sz="2000" b="1" dirty="0">
                <a:solidFill>
                  <a:srgbClr val="002060"/>
                </a:solidFill>
                <a:latin typeface="宋体" panose="02010600030101010101" pitchFamily="2" charset="-122"/>
                <a:ea typeface="宋体" panose="02010600030101010101" pitchFamily="2" charset="-122"/>
              </a:rPr>
              <a:t>高速</a:t>
            </a:r>
            <a:r>
              <a:rPr lang="zh-CN" altLang="en-US" sz="2000" b="1" dirty="0" smtClean="0">
                <a:solidFill>
                  <a:srgbClr val="002060"/>
                </a:solidFill>
                <a:latin typeface="宋体" panose="02010600030101010101" pitchFamily="2" charset="-122"/>
                <a:ea typeface="宋体" panose="02010600030101010101" pitchFamily="2" charset="-122"/>
              </a:rPr>
              <a:t>、超导</a:t>
            </a:r>
            <a:r>
              <a:rPr lang="zh-CN" altLang="en-US" sz="2000" b="1" dirty="0">
                <a:solidFill>
                  <a:srgbClr val="002060"/>
                </a:solidFill>
                <a:latin typeface="宋体" panose="02010600030101010101" pitchFamily="2" charset="-122"/>
                <a:ea typeface="宋体" panose="02010600030101010101" pitchFamily="2" charset="-122"/>
              </a:rPr>
              <a:t>、</a:t>
            </a:r>
            <a:r>
              <a:rPr lang="zh-CN" altLang="en-US" sz="2000" b="1" dirty="0" smtClean="0">
                <a:solidFill>
                  <a:srgbClr val="002060"/>
                </a:solidFill>
                <a:latin typeface="宋体" panose="02010600030101010101" pitchFamily="2" charset="-122"/>
                <a:ea typeface="宋体" panose="02010600030101010101" pitchFamily="2" charset="-122"/>
              </a:rPr>
              <a:t>电动斥力型</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a:solidFill>
                  <a:srgbClr val="002060"/>
                </a:solidFill>
                <a:latin typeface="宋体" panose="02010600030101010101" pitchFamily="2" charset="-122"/>
                <a:ea typeface="宋体" panose="02010600030101010101" pitchFamily="2" charset="-122"/>
              </a:rPr>
              <a:t>日本 </a:t>
            </a:r>
            <a:r>
              <a:rPr lang="en-US" altLang="zh-CN" sz="2000" b="1" dirty="0" smtClean="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系列 中低速、常导、</a:t>
            </a:r>
            <a:r>
              <a:rPr lang="zh-CN" altLang="en-US" sz="2000" b="1" dirty="0">
                <a:solidFill>
                  <a:srgbClr val="002060"/>
                </a:solidFill>
                <a:latin typeface="宋体" panose="02010600030101010101" pitchFamily="2" charset="-122"/>
                <a:ea typeface="宋体" panose="02010600030101010101" pitchFamily="2" charset="-122"/>
              </a:rPr>
              <a:t>电磁吸力型</a:t>
            </a:r>
            <a:endParaRPr lang="en-US" altLang="zh-CN" sz="2000" b="1" dirty="0" smtClean="0">
              <a:solidFill>
                <a:srgbClr val="002060"/>
              </a:solidFill>
              <a:latin typeface="宋体" panose="02010600030101010101" pitchFamily="2" charset="-122"/>
              <a:ea typeface="宋体" panose="02010600030101010101" pitchFamily="2" charset="-122"/>
            </a:endParaRPr>
          </a:p>
          <a:p>
            <a:pPr lvl="0"/>
            <a:endParaRPr lang="en-US" altLang="zh-CN" sz="1050" dirty="0">
              <a:ea typeface="宋体" panose="02010600030101010101" pitchFamily="2" charset="-122"/>
            </a:endParaRPr>
          </a:p>
        </p:txBody>
      </p:sp>
    </p:spTree>
    <p:extLst>
      <p:ext uri="{BB962C8B-B14F-4D97-AF65-F5344CB8AC3E}">
        <p14:creationId xmlns:p14="http://schemas.microsoft.com/office/powerpoint/2010/main" val="3471123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磁浮列车系统构成</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260370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三种磁浮列车的悬浮、导向和驱动图示</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769763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15</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a:solidFill>
                  <a:srgbClr val="002060"/>
                </a:solidFill>
                <a:latin typeface="宋体" panose="02010600030101010101" pitchFamily="2" charset="-122"/>
                <a:ea typeface="宋体" panose="02010600030101010101" pitchFamily="2" charset="-122"/>
              </a:rPr>
              <a:t>型磁浮</a:t>
            </a:r>
            <a:r>
              <a:rPr lang="zh-CN" altLang="en-US" sz="2000" b="1" dirty="0" smtClean="0">
                <a:solidFill>
                  <a:srgbClr val="002060"/>
                </a:solidFill>
                <a:latin typeface="宋体" panose="02010600030101010101" pitchFamily="2" charset="-122"/>
                <a:ea typeface="宋体" panose="02010600030101010101" pitchFamily="2" charset="-122"/>
              </a:rPr>
              <a:t>列车的悬浮和导向原理</a:t>
            </a:r>
            <a:endParaRPr lang="en-US" altLang="zh-CN" sz="2000" b="1" dirty="0" smtClean="0">
              <a:solidFill>
                <a:srgbClr val="002060"/>
              </a:solidFill>
              <a:latin typeface="宋体" panose="02010600030101010101" pitchFamily="2" charset="-122"/>
              <a:ea typeface="宋体" panose="02010600030101010101" pitchFamily="2" charset="-122"/>
            </a:endParaRPr>
          </a:p>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转向架、悬浮导向电磁铁和轨道的相对位置关系</a:t>
            </a:r>
            <a:endParaRPr lang="en-US" altLang="zh-CN" sz="2000" b="1" dirty="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4337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16</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50000"/>
              </a:spcBef>
            </a:pPr>
            <a:r>
              <a:rPr lang="en-US" altLang="zh-CN" sz="2000" b="1" dirty="0" smtClean="0">
                <a:solidFill>
                  <a:srgbClr val="002060"/>
                </a:solidFill>
                <a:latin typeface="宋体" panose="02010600030101010101" pitchFamily="2" charset="-122"/>
                <a:ea typeface="宋体" panose="02010600030101010101" pitchFamily="2" charset="-122"/>
              </a:rPr>
              <a:t>TR</a:t>
            </a:r>
            <a:r>
              <a:rPr lang="zh-CN" altLang="en-US" sz="2000" b="1" dirty="0" smtClean="0">
                <a:solidFill>
                  <a:srgbClr val="002060"/>
                </a:solidFill>
                <a:latin typeface="宋体" panose="02010600030101010101" pitchFamily="2" charset="-122"/>
                <a:ea typeface="宋体" panose="02010600030101010101" pitchFamily="2" charset="-122"/>
              </a:rPr>
              <a:t>型</a:t>
            </a:r>
            <a:r>
              <a:rPr lang="zh-CN" altLang="en-US" sz="2000" b="1" dirty="0">
                <a:solidFill>
                  <a:srgbClr val="002060"/>
                </a:solidFill>
                <a:latin typeface="宋体" panose="02010600030101010101" pitchFamily="2" charset="-122"/>
                <a:ea typeface="宋体" panose="02010600030101010101" pitchFamily="2" charset="-122"/>
              </a:rPr>
              <a:t>磁浮列车的悬浮和导向原理</a:t>
            </a:r>
            <a:endParaRPr lang="en-US" altLang="zh-CN" sz="2000" b="1" dirty="0">
              <a:solidFill>
                <a:srgbClr val="002060"/>
              </a:solidFill>
              <a:latin typeface="宋体" panose="02010600030101010101" pitchFamily="2" charset="-122"/>
              <a:ea typeface="宋体" panose="02010600030101010101" pitchFamily="2" charset="-122"/>
            </a:endParaRPr>
          </a:p>
          <a:p>
            <a:pPr lvl="0">
              <a:spcBef>
                <a:spcPct val="50000"/>
              </a:spcBef>
            </a:pPr>
            <a:r>
              <a:rPr lang="zh-CN" altLang="en-US" sz="2000" b="1" dirty="0">
                <a:solidFill>
                  <a:srgbClr val="002060"/>
                </a:solidFill>
                <a:latin typeface="宋体" panose="02010600030101010101" pitchFamily="2" charset="-122"/>
                <a:ea typeface="宋体" panose="02010600030101010101" pitchFamily="2" charset="-122"/>
              </a:rPr>
              <a:t>转向架、悬浮</a:t>
            </a:r>
            <a:r>
              <a:rPr lang="zh-CN" altLang="en-US" sz="2000" b="1" dirty="0" smtClean="0">
                <a:solidFill>
                  <a:srgbClr val="002060"/>
                </a:solidFill>
                <a:latin typeface="宋体" panose="02010600030101010101" pitchFamily="2" charset="-122"/>
                <a:ea typeface="宋体" panose="02010600030101010101" pitchFamily="2" charset="-122"/>
              </a:rPr>
              <a:t>电磁铁、导向电磁铁和</a:t>
            </a:r>
            <a:r>
              <a:rPr lang="zh-CN" altLang="en-US" sz="2000" b="1" dirty="0">
                <a:solidFill>
                  <a:srgbClr val="002060"/>
                </a:solidFill>
                <a:latin typeface="宋体" panose="02010600030101010101" pitchFamily="2" charset="-122"/>
                <a:ea typeface="宋体" panose="02010600030101010101" pitchFamily="2" charset="-122"/>
              </a:rPr>
              <a:t>轨道的相对位置关系</a:t>
            </a:r>
            <a:endParaRPr lang="en-US" altLang="zh-CN"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5050144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50000"/>
              </a:spcBef>
            </a:pPr>
            <a:r>
              <a:rPr lang="en-US" altLang="zh-CN" sz="2000" b="1" dirty="0" smtClean="0">
                <a:solidFill>
                  <a:srgbClr val="002060"/>
                </a:solidFill>
                <a:latin typeface="宋体" panose="02010600030101010101" pitchFamily="2" charset="-122"/>
                <a:ea typeface="宋体" panose="02010600030101010101" pitchFamily="2" charset="-122"/>
              </a:rPr>
              <a:t>MLX</a:t>
            </a:r>
            <a:r>
              <a:rPr lang="zh-CN" altLang="en-US" sz="2000" b="1" dirty="0" smtClean="0">
                <a:solidFill>
                  <a:srgbClr val="002060"/>
                </a:solidFill>
                <a:latin typeface="宋体" panose="02010600030101010101" pitchFamily="2" charset="-122"/>
                <a:ea typeface="宋体" panose="02010600030101010101" pitchFamily="2" charset="-122"/>
              </a:rPr>
              <a:t>型磁浮</a:t>
            </a:r>
            <a:r>
              <a:rPr lang="zh-CN" altLang="en-US" sz="2000" b="1" dirty="0">
                <a:solidFill>
                  <a:srgbClr val="002060"/>
                </a:solidFill>
                <a:latin typeface="宋体" panose="02010600030101010101" pitchFamily="2" charset="-122"/>
                <a:ea typeface="宋体" panose="02010600030101010101" pitchFamily="2" charset="-122"/>
              </a:rPr>
              <a:t>列车的悬浮和导向</a:t>
            </a:r>
            <a:r>
              <a:rPr lang="zh-CN" altLang="en-US" sz="2000" b="1" dirty="0" smtClean="0">
                <a:solidFill>
                  <a:srgbClr val="002060"/>
                </a:solidFill>
                <a:latin typeface="宋体" panose="02010600030101010101" pitchFamily="2" charset="-122"/>
                <a:ea typeface="宋体" panose="02010600030101010101" pitchFamily="2" charset="-122"/>
              </a:rPr>
              <a:t>原理</a:t>
            </a:r>
            <a:endParaRPr lang="en-US" altLang="zh-CN" sz="2000" b="1" dirty="0" smtClean="0">
              <a:solidFill>
                <a:srgbClr val="002060"/>
              </a:solidFill>
              <a:latin typeface="宋体" panose="02010600030101010101" pitchFamily="2" charset="-122"/>
              <a:ea typeface="宋体" panose="02010600030101010101" pitchFamily="2" charset="-122"/>
            </a:endParaRPr>
          </a:p>
          <a:p>
            <a:pPr lvl="0">
              <a:spcBef>
                <a:spcPct val="50000"/>
              </a:spcBef>
            </a:pPr>
            <a:r>
              <a:rPr lang="en-US" altLang="zh-CN" sz="2000" b="1" dirty="0" smtClean="0">
                <a:solidFill>
                  <a:srgbClr val="002060"/>
                </a:solidFill>
                <a:latin typeface="宋体" panose="02010600030101010101" pitchFamily="2" charset="-122"/>
                <a:ea typeface="宋体" panose="02010600030101010101" pitchFamily="2" charset="-122"/>
              </a:rPr>
              <a:t>U</a:t>
            </a:r>
            <a:r>
              <a:rPr lang="zh-CN" altLang="en-US" sz="2000" b="1" dirty="0" smtClean="0">
                <a:solidFill>
                  <a:srgbClr val="002060"/>
                </a:solidFill>
                <a:latin typeface="宋体" panose="02010600030101010101" pitchFamily="2" charset="-122"/>
                <a:ea typeface="宋体" panose="02010600030101010101" pitchFamily="2" charset="-122"/>
              </a:rPr>
              <a:t>形轨道、悬浮导向电磁铁、驱动线圈等位置关系</a:t>
            </a:r>
            <a:endParaRPr lang="en-US" altLang="zh-CN" sz="2000" b="1" dirty="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70543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抗磁质悬浮</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超导斥力悬浮</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超导钉扎悬浮</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涡流悬浮</a:t>
            </a: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555282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19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超导钉扎悬浮导向原理</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233407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5B6D25D5-BD5C-41CC-83F4-DEFEBF481CAD}" type="slidenum">
              <a:rPr kumimoji="1" lang="en-US" altLang="zh-CN" sz="1100"/>
              <a:pPr algn="r" eaLnBrk="1" hangingPunct="1">
                <a:spcBef>
                  <a:spcPct val="0"/>
                </a:spcBef>
              </a:pPr>
              <a:t>2</a:t>
            </a:fld>
            <a:endParaRPr kumimoji="1" lang="en-US" altLang="zh-CN" sz="1100" dirty="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z="2000" b="1" dirty="0" smtClean="0">
                <a:solidFill>
                  <a:srgbClr val="002060"/>
                </a:solidFill>
                <a:ea typeface="宋体" panose="02010600030101010101" pitchFamily="2" charset="-122"/>
              </a:rPr>
              <a:t>首页</a:t>
            </a:r>
            <a:endParaRPr lang="zh-CN" altLang="zh-CN" sz="2000" b="1" dirty="0" smtClean="0">
              <a:solidFill>
                <a:srgbClr val="002060"/>
              </a:solidFill>
              <a:ea typeface="宋体" panose="02010600030101010101" pitchFamily="2" charset="-122"/>
            </a:endParaRPr>
          </a:p>
        </p:txBody>
      </p:sp>
    </p:spTree>
    <p:extLst>
      <p:ext uri="{BB962C8B-B14F-4D97-AF65-F5344CB8AC3E}">
        <p14:creationId xmlns:p14="http://schemas.microsoft.com/office/powerpoint/2010/main" val="13031172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直线电机驱动原理</a:t>
            </a:r>
            <a:endParaRPr lang="en-US" altLang="zh-CN" sz="2000" b="1" dirty="0" smtClean="0">
              <a:solidFill>
                <a:srgbClr val="002060"/>
              </a:solidFill>
              <a:latin typeface="宋体" panose="02010600030101010101" pitchFamily="2" charset="-122"/>
              <a:ea typeface="宋体" panose="02010600030101010101" pitchFamily="2" charset="-122"/>
            </a:endParaRPr>
          </a:p>
          <a:p>
            <a:pPr lvl="0">
              <a:spcBef>
                <a:spcPct val="50000"/>
              </a:spcBef>
            </a:pPr>
            <a:r>
              <a:rPr lang="zh-CN" altLang="en-US" sz="2000" b="1" dirty="0">
                <a:solidFill>
                  <a:srgbClr val="002060"/>
                </a:solidFill>
                <a:latin typeface="宋体" panose="02010600030101010101" pitchFamily="2" charset="-122"/>
                <a:ea typeface="宋体" panose="02010600030101010101" pitchFamily="2" charset="-122"/>
              </a:rPr>
              <a:t>直线</a:t>
            </a:r>
            <a:r>
              <a:rPr lang="zh-CN" altLang="en-US" sz="2000" b="1" dirty="0" smtClean="0">
                <a:solidFill>
                  <a:srgbClr val="002060"/>
                </a:solidFill>
                <a:latin typeface="宋体" panose="02010600030101010101" pitchFamily="2" charset="-122"/>
                <a:ea typeface="宋体" panose="02010600030101010101" pitchFamily="2" charset="-122"/>
              </a:rPr>
              <a:t>电机和旋转电机的结构对应关系</a:t>
            </a:r>
            <a:endParaRPr lang="en-US" altLang="zh-CN"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4027443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直线电机实物图</a:t>
            </a:r>
            <a:endParaRPr lang="en-US" altLang="zh-CN" sz="2000" b="1" dirty="0" smtClean="0">
              <a:solidFill>
                <a:srgbClr val="002060"/>
              </a:solidFill>
              <a:latin typeface="宋体" panose="02010600030101010101" pitchFamily="2" charset="-122"/>
              <a:ea typeface="宋体" panose="02010600030101010101" pitchFamily="2" charset="-122"/>
            </a:endParaRPr>
          </a:p>
          <a:p>
            <a:pPr lvl="0">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直线电机的行波磁场</a:t>
            </a:r>
            <a:endParaRPr lang="en-US" altLang="zh-CN" sz="2000" b="1" dirty="0" smtClean="0">
              <a:solidFill>
                <a:srgbClr val="002060"/>
              </a:solidFill>
              <a:latin typeface="宋体" panose="02010600030101010101" pitchFamily="2" charset="-122"/>
              <a:ea typeface="宋体" panose="02010600030101010101" pitchFamily="2" charset="-122"/>
            </a:endParaRPr>
          </a:p>
          <a:p>
            <a:pPr lvl="0">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旋转电机展开为直线电机的图示</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99980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第二部分：国外磁浮铁路技术概况</a:t>
            </a:r>
            <a:endParaRPr lang="en-US" altLang="zh-CN" sz="2000" b="1" dirty="0">
              <a:solidFill>
                <a:srgbClr val="002060"/>
              </a:solidFill>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6D874138-D2A4-4D4D-805A-74505AE0D911}" type="slidenum">
              <a:rPr lang="en-US" altLang="zh-CN" smtClean="0"/>
              <a:pPr>
                <a:defRPr/>
              </a:pPr>
              <a:t>22</a:t>
            </a:fld>
            <a:endParaRPr lang="en-US" altLang="zh-CN" dirty="0"/>
          </a:p>
        </p:txBody>
      </p:sp>
    </p:spTree>
    <p:extLst>
      <p:ext uri="{BB962C8B-B14F-4D97-AF65-F5344CB8AC3E}">
        <p14:creationId xmlns:p14="http://schemas.microsoft.com/office/powerpoint/2010/main" val="1677604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国外磁浮铁路技术发展的综述、总体情况和特点</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7885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德国</a:t>
            </a:r>
            <a:r>
              <a:rPr lang="en-US" altLang="zh-CN" sz="2000" b="1" dirty="0" smtClean="0">
                <a:solidFill>
                  <a:srgbClr val="002060"/>
                </a:solidFill>
                <a:latin typeface="宋体" panose="02010600030101010101" pitchFamily="2" charset="-122"/>
                <a:ea typeface="宋体" panose="02010600030101010101" pitchFamily="2" charset="-122"/>
              </a:rPr>
              <a:t>TR</a:t>
            </a:r>
            <a:r>
              <a:rPr lang="zh-CN" altLang="en-US" sz="2000" b="1" dirty="0" smtClean="0">
                <a:solidFill>
                  <a:srgbClr val="002060"/>
                </a:solidFill>
                <a:latin typeface="宋体" panose="02010600030101010101" pitchFamily="2" charset="-122"/>
                <a:ea typeface="宋体" panose="02010600030101010101" pitchFamily="2" charset="-122"/>
              </a:rPr>
              <a:t>磁浮列车的试验、车型系列</a:t>
            </a:r>
            <a:endParaRPr lang="zh-CN" altLang="en-US" sz="2000" b="1" dirty="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08003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25</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smtClean="0">
                <a:solidFill>
                  <a:srgbClr val="002060"/>
                </a:solidFill>
                <a:latin typeface="宋体" panose="02010600030101010101" pitchFamily="2" charset="-122"/>
                <a:ea typeface="宋体" panose="02010600030101010101" pitchFamily="2" charset="-122"/>
              </a:rPr>
              <a:t>磁浮系统的构成</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210296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26</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的车辆构成</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转向架</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车厢</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悬挂系统</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承载的电气设备</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015181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的线路结构、材料</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6224727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的道岔组成和分类</a:t>
            </a:r>
            <a:endParaRPr lang="en-US" altLang="zh-CN" sz="1300" dirty="0">
              <a:solidFill>
                <a:srgbClr val="000000"/>
              </a:solidFill>
              <a:ea typeface="宋体" panose="02010600030101010101" pitchFamily="2" charset="-122"/>
            </a:endParaRPr>
          </a:p>
        </p:txBody>
      </p:sp>
    </p:spTree>
    <p:extLst>
      <p:ext uri="{BB962C8B-B14F-4D97-AF65-F5344CB8AC3E}">
        <p14:creationId xmlns:p14="http://schemas.microsoft.com/office/powerpoint/2010/main" val="2343272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29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的供电系统</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变电站</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开关站</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供电电缆</a:t>
            </a:r>
            <a:endParaRPr lang="en-US" altLang="zh-CN" sz="2000" b="1" dirty="0" smtClean="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68565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磁浮列车起源</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德国 肯佩尔</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提出电磁悬浮原理</a:t>
            </a:r>
            <a:endParaRPr lang="zh-CN" altLang="en-US"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099138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sz="2000" b="1" dirty="0">
                <a:solidFill>
                  <a:srgbClr val="002060"/>
                </a:solidFill>
                <a:latin typeface="宋体" panose="02010600030101010101" pitchFamily="2" charset="-122"/>
                <a:ea typeface="宋体" panose="02010600030101010101" pitchFamily="2" charset="-122"/>
              </a:rPr>
              <a:t>德国</a:t>
            </a:r>
            <a:r>
              <a:rPr lang="en-US" altLang="zh-CN" sz="2000" b="1" dirty="0">
                <a:solidFill>
                  <a:srgbClr val="002060"/>
                </a:solidFill>
                <a:latin typeface="宋体" panose="02010600030101010101" pitchFamily="2" charset="-122"/>
                <a:ea typeface="宋体" panose="02010600030101010101" pitchFamily="2" charset="-122"/>
              </a:rPr>
              <a:t>TR</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的运行控制系统</a:t>
            </a:r>
            <a:endParaRPr lang="en-US" altLang="zh-CN" sz="2000" b="1" dirty="0" smtClean="0">
              <a:solidFill>
                <a:srgbClr val="002060"/>
              </a:solidFill>
              <a:latin typeface="宋体" panose="02010600030101010101" pitchFamily="2" charset="-122"/>
              <a:ea typeface="宋体" panose="02010600030101010101" pitchFamily="2" charset="-122"/>
            </a:endParaRPr>
          </a:p>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运控中心</a:t>
            </a:r>
            <a:endParaRPr lang="en-US" altLang="zh-CN" sz="2000" b="1" dirty="0" smtClean="0">
              <a:solidFill>
                <a:srgbClr val="002060"/>
              </a:solidFill>
              <a:latin typeface="宋体" panose="02010600030101010101" pitchFamily="2" charset="-122"/>
              <a:ea typeface="宋体" panose="02010600030101010101" pitchFamily="2" charset="-122"/>
            </a:endParaRPr>
          </a:p>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分散控制系统</a:t>
            </a:r>
            <a:endParaRPr lang="en-US" altLang="zh-CN" sz="2000" b="1" dirty="0" smtClean="0">
              <a:solidFill>
                <a:srgbClr val="002060"/>
              </a:solidFill>
              <a:latin typeface="宋体" panose="02010600030101010101" pitchFamily="2" charset="-122"/>
              <a:ea typeface="宋体" panose="02010600030101010101" pitchFamily="2" charset="-122"/>
            </a:endParaRPr>
          </a:p>
          <a:p>
            <a:pPr>
              <a:spcBef>
                <a:spcPct val="50000"/>
              </a:spcBef>
            </a:pPr>
            <a:r>
              <a:rPr lang="zh-CN" altLang="en-US" sz="2000" b="1" dirty="0" smtClean="0">
                <a:solidFill>
                  <a:srgbClr val="002060"/>
                </a:solidFill>
                <a:latin typeface="宋体" panose="02010600030101010101" pitchFamily="2" charset="-122"/>
                <a:ea typeface="宋体" panose="02010600030101010101" pitchFamily="2" charset="-122"/>
              </a:rPr>
              <a:t>车载控制系统</a:t>
            </a:r>
            <a:endParaRPr lang="en-US" altLang="zh-CN" sz="2000" b="1" dirty="0" smtClean="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752984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smtClean="0">
                <a:solidFill>
                  <a:srgbClr val="002060"/>
                </a:solidFill>
                <a:latin typeface="宋体" panose="02010600030101010101" pitchFamily="2" charset="-122"/>
                <a:ea typeface="宋体" panose="02010600030101010101" pitchFamily="2" charset="-122"/>
              </a:rPr>
              <a:t>日本高速超导磁浮</a:t>
            </a:r>
            <a:r>
              <a:rPr lang="zh-CN" altLang="en-US" sz="2000" b="1" dirty="0">
                <a:solidFill>
                  <a:srgbClr val="002060"/>
                </a:solidFill>
                <a:latin typeface="宋体" panose="02010600030101010101" pitchFamily="2" charset="-122"/>
                <a:ea typeface="宋体" panose="02010600030101010101" pitchFamily="2" charset="-122"/>
              </a:rPr>
              <a:t>系统</a:t>
            </a:r>
            <a:r>
              <a:rPr lang="zh-CN" altLang="en-US" sz="2000" b="1" dirty="0" smtClean="0">
                <a:solidFill>
                  <a:srgbClr val="002060"/>
                </a:solidFill>
                <a:latin typeface="宋体" panose="02010600030101010101" pitchFamily="2" charset="-122"/>
                <a:ea typeface="宋体" panose="02010600030101010101" pitchFamily="2" charset="-122"/>
              </a:rPr>
              <a:t>的试验线修建及试验概况</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910302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32</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a:solidFill>
                  <a:srgbClr val="002060"/>
                </a:solidFill>
                <a:latin typeface="宋体" panose="02010600030101010101" pitchFamily="2" charset="-122"/>
                <a:ea typeface="宋体" panose="02010600030101010101" pitchFamily="2" charset="-122"/>
              </a:rPr>
              <a:t>日本</a:t>
            </a:r>
            <a:r>
              <a:rPr lang="en-US" altLang="zh-CN" sz="2000" b="1" dirty="0">
                <a:solidFill>
                  <a:srgbClr val="002060"/>
                </a:solidFill>
                <a:latin typeface="宋体" panose="02010600030101010101" pitchFamily="2" charset="-122"/>
                <a:ea typeface="宋体" panose="02010600030101010101" pitchFamily="2" charset="-122"/>
              </a:rPr>
              <a:t>MLX</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的车辆型式、编组等</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a:solidFill>
                  <a:srgbClr val="002060"/>
                </a:solidFill>
                <a:latin typeface="宋体" panose="02010600030101010101" pitchFamily="2" charset="-122"/>
                <a:ea typeface="宋体" panose="02010600030101010101" pitchFamily="2" charset="-122"/>
              </a:rPr>
              <a:t>转向架</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349617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smtClean="0">
                <a:solidFill>
                  <a:srgbClr val="002060"/>
                </a:solidFill>
                <a:latin typeface="宋体" panose="02010600030101010101" pitchFamily="2" charset="-122"/>
                <a:ea typeface="宋体" panose="02010600030101010101" pitchFamily="2" charset="-122"/>
              </a:rPr>
              <a:t>日本</a:t>
            </a:r>
            <a:r>
              <a:rPr lang="en-US" altLang="zh-CN" sz="2000" b="1" dirty="0" smtClean="0">
                <a:solidFill>
                  <a:srgbClr val="002060"/>
                </a:solidFill>
                <a:latin typeface="宋体" panose="02010600030101010101" pitchFamily="2" charset="-122"/>
                <a:ea typeface="宋体" panose="02010600030101010101" pitchFamily="2" charset="-122"/>
              </a:rPr>
              <a:t>MLX</a:t>
            </a:r>
            <a:r>
              <a:rPr lang="zh-CN" altLang="en-US" sz="2000" b="1" dirty="0" smtClean="0">
                <a:solidFill>
                  <a:srgbClr val="002060"/>
                </a:solidFill>
                <a:latin typeface="宋体" panose="02010600030101010101" pitchFamily="2" charset="-122"/>
                <a:ea typeface="宋体" panose="02010600030101010101" pitchFamily="2" charset="-122"/>
              </a:rPr>
              <a:t>磁浮</a:t>
            </a:r>
            <a:r>
              <a:rPr lang="zh-CN" altLang="en-US" sz="2000" b="1" dirty="0">
                <a:solidFill>
                  <a:srgbClr val="002060"/>
                </a:solidFill>
                <a:latin typeface="宋体" panose="02010600030101010101" pitchFamily="2" charset="-122"/>
                <a:ea typeface="宋体" panose="02010600030101010101" pitchFamily="2" charset="-122"/>
              </a:rPr>
              <a:t>系统</a:t>
            </a:r>
            <a:r>
              <a:rPr lang="zh-CN" altLang="en-US" sz="2000" b="1" dirty="0" smtClean="0">
                <a:solidFill>
                  <a:srgbClr val="002060"/>
                </a:solidFill>
                <a:latin typeface="宋体" panose="02010600030101010101" pitchFamily="2" charset="-122"/>
                <a:ea typeface="宋体" panose="02010600030101010101" pitchFamily="2" charset="-122"/>
              </a:rPr>
              <a:t>的线路</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轨道</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道岔</a:t>
            </a:r>
            <a:endParaRPr lang="en-US" altLang="zh-CN" sz="2000" b="1" dirty="0" smtClean="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42920063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50000"/>
              </a:spcBef>
            </a:pPr>
            <a:r>
              <a:rPr lang="zh-CN" altLang="en-US" sz="2000" b="1" dirty="0">
                <a:solidFill>
                  <a:srgbClr val="002060"/>
                </a:solidFill>
                <a:latin typeface="宋体" panose="02010600030101010101" pitchFamily="2" charset="-122"/>
                <a:ea typeface="宋体" panose="02010600030101010101" pitchFamily="2" charset="-122"/>
              </a:rPr>
              <a:t>日本</a:t>
            </a:r>
            <a:r>
              <a:rPr lang="en-US" altLang="zh-CN" sz="2000" b="1" dirty="0">
                <a:solidFill>
                  <a:srgbClr val="002060"/>
                </a:solidFill>
                <a:latin typeface="宋体" panose="02010600030101010101" pitchFamily="2" charset="-122"/>
                <a:ea typeface="宋体" panose="02010600030101010101" pitchFamily="2" charset="-122"/>
              </a:rPr>
              <a:t>MLX</a:t>
            </a:r>
            <a:r>
              <a:rPr lang="zh-CN" altLang="en-US" sz="2000" b="1" dirty="0">
                <a:solidFill>
                  <a:srgbClr val="002060"/>
                </a:solidFill>
                <a:latin typeface="宋体" panose="02010600030101010101" pitchFamily="2" charset="-122"/>
                <a:ea typeface="宋体" panose="02010600030101010101" pitchFamily="2" charset="-122"/>
              </a:rPr>
              <a:t>磁浮系统</a:t>
            </a:r>
            <a:r>
              <a:rPr lang="zh-CN" altLang="en-US" sz="2000" b="1" dirty="0" smtClean="0">
                <a:solidFill>
                  <a:srgbClr val="002060"/>
                </a:solidFill>
                <a:latin typeface="宋体" panose="02010600030101010101" pitchFamily="2" charset="-122"/>
                <a:ea typeface="宋体" panose="02010600030101010101" pitchFamily="2" charset="-122"/>
              </a:rPr>
              <a:t>的驱动、制动和控制</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302801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35</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日本中低速磁浮</a:t>
            </a:r>
            <a:r>
              <a:rPr lang="zh-CN" altLang="en-US" sz="2000" b="1" dirty="0">
                <a:solidFill>
                  <a:srgbClr val="002060"/>
                </a:solidFill>
                <a:latin typeface="宋体" panose="02010600030101010101" pitchFamily="2" charset="-122"/>
                <a:ea typeface="宋体" panose="02010600030101010101" pitchFamily="2" charset="-122"/>
              </a:rPr>
              <a:t>系统的试验线修建及试验概况</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272805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36</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2000" b="1" dirty="0" smtClean="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的车型分类</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en-US" altLang="zh-CN" sz="2000" b="1" dirty="0" smtClean="0">
                <a:solidFill>
                  <a:srgbClr val="002060"/>
                </a:solidFill>
                <a:latin typeface="宋体" panose="02010600030101010101" pitchFamily="2" charset="-122"/>
                <a:ea typeface="宋体" panose="02010600030101010101" pitchFamily="2" charset="-122"/>
              </a:rPr>
              <a:t>L(</a:t>
            </a:r>
            <a:r>
              <a:rPr lang="zh-CN" altLang="en-US" sz="2000" b="1" dirty="0" smtClean="0">
                <a:solidFill>
                  <a:srgbClr val="002060"/>
                </a:solidFill>
                <a:latin typeface="宋体" panose="02010600030101010101" pitchFamily="2" charset="-122"/>
                <a:ea typeface="宋体" panose="02010600030101010101" pitchFamily="2" charset="-122"/>
              </a:rPr>
              <a:t>长</a:t>
            </a:r>
            <a:r>
              <a:rPr lang="en-US" altLang="zh-CN" sz="2000" b="1" dirty="0" smtClean="0">
                <a:solidFill>
                  <a:srgbClr val="002060"/>
                </a:solidFill>
                <a:latin typeface="宋体" panose="02010600030101010101" pitchFamily="2" charset="-122"/>
                <a:ea typeface="宋体" panose="02010600030101010101" pitchFamily="2" charset="-122"/>
              </a:rPr>
              <a:t>)</a:t>
            </a:r>
            <a:r>
              <a:rPr lang="zh-CN" altLang="en-US" sz="2000" b="1" dirty="0" smtClean="0">
                <a:solidFill>
                  <a:srgbClr val="002060"/>
                </a:solidFill>
                <a:latin typeface="宋体" panose="02010600030101010101" pitchFamily="2" charset="-122"/>
                <a:ea typeface="宋体" panose="02010600030101010101" pitchFamily="2" charset="-122"/>
              </a:rPr>
              <a:t>型 五个转向架</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en-US" altLang="zh-CN" sz="2000" b="1" dirty="0" smtClean="0">
                <a:solidFill>
                  <a:srgbClr val="002060"/>
                </a:solidFill>
                <a:latin typeface="宋体" panose="02010600030101010101" pitchFamily="2" charset="-122"/>
                <a:ea typeface="宋体" panose="02010600030101010101" pitchFamily="2" charset="-122"/>
              </a:rPr>
              <a:t>S(</a:t>
            </a:r>
            <a:r>
              <a:rPr lang="zh-CN" altLang="en-US" sz="2000" b="1" dirty="0" smtClean="0">
                <a:solidFill>
                  <a:srgbClr val="002060"/>
                </a:solidFill>
                <a:latin typeface="宋体" panose="02010600030101010101" pitchFamily="2" charset="-122"/>
                <a:ea typeface="宋体" panose="02010600030101010101" pitchFamily="2" charset="-122"/>
              </a:rPr>
              <a:t>短</a:t>
            </a:r>
            <a:r>
              <a:rPr lang="en-US" altLang="zh-CN" sz="2000" b="1" dirty="0" smtClean="0">
                <a:solidFill>
                  <a:srgbClr val="002060"/>
                </a:solidFill>
                <a:latin typeface="宋体" panose="02010600030101010101" pitchFamily="2" charset="-122"/>
                <a:ea typeface="宋体" panose="02010600030101010101" pitchFamily="2" charset="-122"/>
              </a:rPr>
              <a:t>)</a:t>
            </a:r>
            <a:r>
              <a:rPr lang="zh-CN" altLang="en-US" sz="2000" b="1" dirty="0" smtClean="0">
                <a:solidFill>
                  <a:srgbClr val="002060"/>
                </a:solidFill>
                <a:latin typeface="宋体" panose="02010600030101010101" pitchFamily="2" charset="-122"/>
                <a:ea typeface="宋体" panose="02010600030101010101" pitchFamily="2" charset="-122"/>
              </a:rPr>
              <a:t>型 三个</a:t>
            </a:r>
            <a:r>
              <a:rPr lang="zh-CN" altLang="en-US" sz="2000" b="1" dirty="0">
                <a:solidFill>
                  <a:srgbClr val="002060"/>
                </a:solidFill>
                <a:latin typeface="宋体" panose="02010600030101010101" pitchFamily="2" charset="-122"/>
                <a:ea typeface="宋体" panose="02010600030101010101" pitchFamily="2" charset="-122"/>
              </a:rPr>
              <a:t>转向架</a:t>
            </a:r>
            <a:endParaRPr lang="en-US" altLang="zh-CN" sz="1300" dirty="0">
              <a:solidFill>
                <a:srgbClr val="000000"/>
              </a:solidFill>
              <a:ea typeface="宋体" panose="02010600030101010101" pitchFamily="2" charset="-122"/>
            </a:endParaRPr>
          </a:p>
          <a:p>
            <a:pPr lvl="0"/>
            <a:endParaRPr lang="en-US" altLang="zh-CN" sz="2000" b="1" dirty="0" smtClean="0">
              <a:solidFill>
                <a:srgbClr val="002060"/>
              </a:solidFill>
              <a:latin typeface="宋体" panose="02010600030101010101" pitchFamily="2" charset="-122"/>
              <a:ea typeface="宋体" panose="02010600030101010101" pitchFamily="2" charset="-122"/>
            </a:endParaRPr>
          </a:p>
          <a:p>
            <a:pPr lvl="0"/>
            <a:endParaRPr lang="en-US" altLang="zh-CN" sz="1300" dirty="0">
              <a:solidFill>
                <a:srgbClr val="000000"/>
              </a:solidFill>
              <a:ea typeface="宋体" panose="02010600030101010101" pitchFamily="2" charset="-122"/>
            </a:endParaRPr>
          </a:p>
        </p:txBody>
      </p:sp>
    </p:spTree>
    <p:extLst>
      <p:ext uri="{BB962C8B-B14F-4D97-AF65-F5344CB8AC3E}">
        <p14:creationId xmlns:p14="http://schemas.microsoft.com/office/powerpoint/2010/main" val="3206945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的悬浮和导向方式</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4205336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的驱动和供电</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300085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39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的线路和道岔</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的制动</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622950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磁浮技术发展概况</a:t>
            </a:r>
            <a:endParaRPr lang="en-US" altLang="zh-CN" sz="2000" b="1" dirty="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欧美发达国家、日本和前苏联</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a:solidFill>
                  <a:srgbClr val="002060"/>
                </a:solidFill>
                <a:latin typeface="宋体" panose="02010600030101010101" pitchFamily="2" charset="-122"/>
                <a:ea typeface="宋体" panose="02010600030101010101" pitchFamily="2" charset="-122"/>
              </a:rPr>
              <a:t>中国</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0493774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的车体</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en-US" altLang="zh-CN" sz="2000" b="1" dirty="0">
                <a:solidFill>
                  <a:srgbClr val="002060"/>
                </a:solidFill>
                <a:latin typeface="宋体" panose="02010600030101010101" pitchFamily="2" charset="-122"/>
                <a:ea typeface="宋体" panose="02010600030101010101" pitchFamily="2" charset="-122"/>
              </a:rPr>
              <a:t>HSST</a:t>
            </a:r>
            <a:r>
              <a:rPr lang="zh-CN" altLang="en-US" sz="2000" b="1" dirty="0" smtClean="0">
                <a:solidFill>
                  <a:srgbClr val="002060"/>
                </a:solidFill>
                <a:latin typeface="宋体" panose="02010600030101010101" pitchFamily="2" charset="-122"/>
                <a:ea typeface="宋体" panose="02010600030101010101" pitchFamily="2" charset="-122"/>
              </a:rPr>
              <a:t>的运控和信号传输</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4275401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美国磁浮列车发展概况</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en-US" altLang="zh-CN" sz="2000" b="1" dirty="0" err="1" smtClean="0">
                <a:solidFill>
                  <a:srgbClr val="002060"/>
                </a:solidFill>
                <a:latin typeface="宋体" panose="02010600030101010101" pitchFamily="2" charset="-122"/>
                <a:ea typeface="宋体" panose="02010600030101010101" pitchFamily="2" charset="-122"/>
              </a:rPr>
              <a:t>MagPlane</a:t>
            </a:r>
            <a:r>
              <a:rPr lang="zh-CN" altLang="en-US" sz="2000" b="1" dirty="0" smtClean="0">
                <a:solidFill>
                  <a:srgbClr val="002060"/>
                </a:solidFill>
                <a:latin typeface="宋体" panose="02010600030101010101" pitchFamily="2" charset="-122"/>
                <a:ea typeface="宋体" panose="02010600030101010101" pitchFamily="2" charset="-122"/>
              </a:rPr>
              <a:t>的方案和特色</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341411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42</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英国</a:t>
            </a:r>
            <a:r>
              <a:rPr lang="zh-CN" altLang="en-US" sz="2000" b="1" dirty="0">
                <a:solidFill>
                  <a:srgbClr val="002060"/>
                </a:solidFill>
                <a:latin typeface="宋体" panose="02010600030101010101" pitchFamily="2" charset="-122"/>
                <a:ea typeface="宋体" panose="02010600030101010101" pitchFamily="2" charset="-122"/>
              </a:rPr>
              <a:t>磁浮列车发展</a:t>
            </a:r>
            <a:r>
              <a:rPr lang="zh-CN" altLang="en-US" sz="2000" b="1" dirty="0" smtClean="0">
                <a:solidFill>
                  <a:srgbClr val="002060"/>
                </a:solidFill>
                <a:latin typeface="宋体" panose="02010600030101010101" pitchFamily="2" charset="-122"/>
                <a:ea typeface="宋体" panose="02010600030101010101" pitchFamily="2" charset="-122"/>
              </a:rPr>
              <a:t>概况</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伯明翰机场磁浮线</a:t>
            </a:r>
            <a:endParaRPr lang="en-US" altLang="zh-CN" sz="2000" b="1" dirty="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6741360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前苏联磁浮列车研究和试验概况</a:t>
            </a:r>
            <a:endParaRPr lang="en-US" altLang="zh-CN"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0272250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韩国</a:t>
            </a:r>
            <a:r>
              <a:rPr lang="zh-CN" altLang="en-US" sz="2000" b="1" dirty="0">
                <a:solidFill>
                  <a:srgbClr val="002060"/>
                </a:solidFill>
                <a:latin typeface="宋体" panose="02010600030101010101" pitchFamily="2" charset="-122"/>
                <a:ea typeface="宋体" panose="02010600030101010101" pitchFamily="2" charset="-122"/>
              </a:rPr>
              <a:t>磁浮列车发展概况</a:t>
            </a:r>
            <a:endParaRPr lang="en-US" altLang="zh-CN"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536956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45</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韩国仁川机场磁浮线概况</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754495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第三部分</a:t>
            </a:r>
            <a:r>
              <a:rPr lang="zh-CN" altLang="en-US" sz="2000" b="1" dirty="0">
                <a:solidFill>
                  <a:srgbClr val="002060"/>
                </a:solidFill>
                <a:latin typeface="宋体" panose="02010600030101010101" pitchFamily="2" charset="-122"/>
                <a:ea typeface="宋体" panose="02010600030101010101" pitchFamily="2" charset="-122"/>
              </a:rPr>
              <a:t>：</a:t>
            </a:r>
            <a:r>
              <a:rPr lang="zh-CN" altLang="en-US" sz="2000" b="1" dirty="0" smtClean="0">
                <a:solidFill>
                  <a:srgbClr val="002060"/>
                </a:solidFill>
                <a:latin typeface="宋体" panose="02010600030101010101" pitchFamily="2" charset="-122"/>
                <a:ea typeface="宋体" panose="02010600030101010101" pitchFamily="2" charset="-122"/>
              </a:rPr>
              <a:t>国内磁浮铁路</a:t>
            </a:r>
            <a:r>
              <a:rPr lang="zh-CN" altLang="en-US" sz="2000" b="1" dirty="0">
                <a:solidFill>
                  <a:srgbClr val="002060"/>
                </a:solidFill>
                <a:latin typeface="宋体" panose="02010600030101010101" pitchFamily="2" charset="-122"/>
                <a:ea typeface="宋体" panose="02010600030101010101" pitchFamily="2" charset="-122"/>
              </a:rPr>
              <a:t>技术概况</a:t>
            </a:r>
            <a:endParaRPr lang="en-US" altLang="zh-CN" sz="2000" b="1" dirty="0">
              <a:solidFill>
                <a:srgbClr val="002060"/>
              </a:solidFill>
              <a:latin typeface="宋体" panose="02010600030101010101" pitchFamily="2" charset="-122"/>
              <a:ea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6D874138-D2A4-4D4D-805A-74505AE0D911}" type="slidenum">
              <a:rPr lang="en-US" altLang="zh-CN" smtClean="0"/>
              <a:pPr>
                <a:defRPr/>
              </a:pPr>
              <a:t>46</a:t>
            </a:fld>
            <a:endParaRPr lang="en-US" altLang="zh-CN" dirty="0"/>
          </a:p>
        </p:txBody>
      </p:sp>
    </p:spTree>
    <p:extLst>
      <p:ext uri="{BB962C8B-B14F-4D97-AF65-F5344CB8AC3E}">
        <p14:creationId xmlns:p14="http://schemas.microsoft.com/office/powerpoint/2010/main" val="9379526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国内磁浮铁路</a:t>
            </a:r>
            <a:r>
              <a:rPr lang="zh-CN" altLang="en-US" sz="2000" b="1" dirty="0">
                <a:solidFill>
                  <a:srgbClr val="002060"/>
                </a:solidFill>
                <a:latin typeface="宋体" panose="02010600030101010101" pitchFamily="2" charset="-122"/>
                <a:ea typeface="宋体" panose="02010600030101010101" pitchFamily="2" charset="-122"/>
              </a:rPr>
              <a:t>技术发展的综述、总体情况和特点</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392416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国内磁浮发展的两个阶段</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研究、试验</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工程应用</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研究实体</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研制联合体</a:t>
            </a:r>
            <a:endParaRPr lang="en-US" altLang="zh-CN" sz="2000" b="1" dirty="0" smtClean="0">
              <a:solidFill>
                <a:srgbClr val="00206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1086945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49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smtClean="0">
                <a:solidFill>
                  <a:srgbClr val="002060"/>
                </a:solidFill>
                <a:latin typeface="宋体" panose="02010600030101010101" pitchFamily="2" charset="-122"/>
                <a:ea typeface="宋体" panose="02010600030101010101" pitchFamily="2" charset="-122"/>
              </a:rPr>
              <a:t>国内高校和科研院所的磁浮技术研究、试验</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国防科技大学</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西南交通大学</a:t>
            </a:r>
            <a:endParaRPr lang="en-US" altLang="zh-CN" sz="2000" b="1" dirty="0" smtClean="0">
              <a:solidFill>
                <a:srgbClr val="002060"/>
              </a:solidFill>
              <a:latin typeface="宋体" panose="02010600030101010101" pitchFamily="2" charset="-122"/>
              <a:ea typeface="宋体" panose="02010600030101010101" pitchFamily="2" charset="-122"/>
            </a:endParaRPr>
          </a:p>
          <a:p>
            <a:r>
              <a:rPr lang="zh-CN" altLang="en-US" sz="2000" b="1" dirty="0" smtClean="0">
                <a:solidFill>
                  <a:srgbClr val="002060"/>
                </a:solidFill>
                <a:latin typeface="宋体" panose="02010600030101010101" pitchFamily="2" charset="-122"/>
                <a:ea typeface="宋体" panose="02010600030101010101" pitchFamily="2" charset="-122"/>
              </a:rPr>
              <a:t>铁道部科学研究院</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99536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a:ln/>
        </p:spPr>
      </p:sp>
      <p:sp>
        <p:nvSpPr>
          <p:cNvPr id="9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smtClean="0">
                <a:solidFill>
                  <a:srgbClr val="002060"/>
                </a:solidFill>
                <a:ea typeface="宋体" panose="02010600030101010101" pitchFamily="2" charset="-122"/>
              </a:rPr>
              <a:t>目录页</a:t>
            </a:r>
          </a:p>
        </p:txBody>
      </p:sp>
      <p:sp>
        <p:nvSpPr>
          <p:cNvPr id="9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BFF44D-64BF-4BEC-9AB2-9AA11069C237}" type="slidenum">
              <a:rPr lang="en-US" altLang="zh-CN" sz="1100" smtClean="0"/>
              <a:pPr>
                <a:spcBef>
                  <a:spcPct val="0"/>
                </a:spcBef>
              </a:pPr>
              <a:t>5</a:t>
            </a:fld>
            <a:endParaRPr lang="en-US" altLang="zh-CN" sz="1100" dirty="0"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000" b="1" dirty="0" smtClean="0">
                <a:solidFill>
                  <a:srgbClr val="002060"/>
                </a:solidFill>
                <a:latin typeface="宋体" panose="02010600030101010101" pitchFamily="2" charset="-122"/>
                <a:ea typeface="宋体" panose="02010600030101010101" pitchFamily="2" charset="-122"/>
              </a:rPr>
              <a:t>西南交通大学超导磁浮的研究与试验</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5297405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西南交通</a:t>
            </a:r>
            <a:r>
              <a:rPr lang="zh-CN" altLang="en-US" sz="2000" b="1" dirty="0" smtClean="0">
                <a:solidFill>
                  <a:srgbClr val="002060"/>
                </a:solidFill>
                <a:latin typeface="宋体" panose="02010600030101010101" pitchFamily="2" charset="-122"/>
                <a:ea typeface="宋体" panose="02010600030101010101" pitchFamily="2" charset="-122"/>
              </a:rPr>
              <a:t>大学真空管道磁浮</a:t>
            </a:r>
            <a:r>
              <a:rPr lang="zh-CN" altLang="en-US" sz="2000" b="1" dirty="0">
                <a:solidFill>
                  <a:srgbClr val="002060"/>
                </a:solidFill>
                <a:latin typeface="宋体" panose="02010600030101010101" pitchFamily="2" charset="-122"/>
                <a:ea typeface="宋体" panose="02010600030101010101" pitchFamily="2" charset="-122"/>
              </a:rPr>
              <a:t>的研究与试验</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967793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52</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西南交通</a:t>
            </a:r>
            <a:r>
              <a:rPr lang="zh-CN" altLang="en-US" sz="2000" b="1" dirty="0" smtClean="0">
                <a:solidFill>
                  <a:srgbClr val="002060"/>
                </a:solidFill>
                <a:latin typeface="宋体" panose="02010600030101010101" pitchFamily="2" charset="-122"/>
                <a:ea typeface="宋体" panose="02010600030101010101" pitchFamily="2" charset="-122"/>
              </a:rPr>
              <a:t>大学中低速磁浮的工程化应用</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337734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国防科技大学中低速磁浮的工程化应用</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635398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54</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上海磁浮列车运营线</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3195155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55</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中车集团唐山公司中低速磁浮的产业化</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29932984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56</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长沙磁浮</a:t>
            </a:r>
            <a:r>
              <a:rPr lang="zh-CN" altLang="en-US" sz="2000" b="1" dirty="0">
                <a:solidFill>
                  <a:srgbClr val="002060"/>
                </a:solidFill>
                <a:latin typeface="宋体" panose="02010600030101010101" pitchFamily="2" charset="-122"/>
                <a:ea typeface="宋体" panose="02010600030101010101" pitchFamily="2" charset="-122"/>
              </a:rPr>
              <a:t>列车运营线</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048953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国防科技大学新一代磁浮工程样车</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9469550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北京磁浮运营</a:t>
            </a:r>
            <a:r>
              <a:rPr lang="zh-CN" altLang="en-US" sz="2000" b="1" dirty="0">
                <a:solidFill>
                  <a:srgbClr val="002060"/>
                </a:solidFill>
                <a:latin typeface="宋体" panose="02010600030101010101" pitchFamily="2" charset="-122"/>
                <a:ea typeface="宋体" panose="02010600030101010101" pitchFamily="2" charset="-122"/>
              </a:rPr>
              <a:t>线</a:t>
            </a:r>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7212810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59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青岛高速磁浮试验样车</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731453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000" b="1" dirty="0" smtClean="0">
                <a:solidFill>
                  <a:srgbClr val="002060"/>
                </a:solidFill>
                <a:latin typeface="+mn-ea"/>
                <a:ea typeface="+mn-ea"/>
              </a:rPr>
              <a:t>第一部分：磁浮列车分类与基础</a:t>
            </a:r>
            <a:endParaRPr lang="en-US" altLang="zh-CN" sz="2000" b="1" dirty="0" smtClean="0">
              <a:solidFill>
                <a:srgbClr val="002060"/>
              </a:solidFill>
              <a:latin typeface="+mn-ea"/>
              <a:ea typeface="+mn-ea"/>
            </a:endParaRPr>
          </a:p>
          <a:p>
            <a:r>
              <a:rPr lang="zh-CN" altLang="en-US" sz="2000" b="1" dirty="0" smtClean="0">
                <a:solidFill>
                  <a:srgbClr val="002060"/>
                </a:solidFill>
                <a:latin typeface="+mn-ea"/>
                <a:ea typeface="+mn-ea"/>
              </a:rPr>
              <a:t>概述、起源和发展阶段</a:t>
            </a:r>
            <a:endParaRPr lang="en-US" altLang="zh-CN" sz="2000" b="1" dirty="0" smtClean="0">
              <a:solidFill>
                <a:srgbClr val="002060"/>
              </a:solidFill>
              <a:latin typeface="+mn-ea"/>
              <a:ea typeface="+mn-ea"/>
            </a:endParaRPr>
          </a:p>
          <a:p>
            <a:r>
              <a:rPr lang="zh-CN" altLang="en-US" sz="2000" b="1" dirty="0" smtClean="0">
                <a:solidFill>
                  <a:srgbClr val="002060"/>
                </a:solidFill>
                <a:latin typeface="+mn-ea"/>
                <a:ea typeface="+mn-ea"/>
              </a:rPr>
              <a:t>四种分类方式</a:t>
            </a:r>
            <a:endParaRPr lang="en-US" altLang="zh-CN" sz="2000" b="1" dirty="0" smtClean="0">
              <a:solidFill>
                <a:srgbClr val="002060"/>
              </a:solidFill>
              <a:latin typeface="+mn-ea"/>
              <a:ea typeface="+mn-ea"/>
            </a:endParaRPr>
          </a:p>
          <a:p>
            <a:r>
              <a:rPr lang="zh-CN" altLang="en-US" sz="2000" b="1" dirty="0" smtClean="0">
                <a:solidFill>
                  <a:srgbClr val="002060"/>
                </a:solidFill>
                <a:latin typeface="+mn-ea"/>
                <a:ea typeface="+mn-ea"/>
              </a:rPr>
              <a:t>三种典型的磁浮列车及悬浮、驱动原理</a:t>
            </a:r>
            <a:endParaRPr lang="zh-CN" altLang="en-US" sz="2000" b="1" dirty="0">
              <a:solidFill>
                <a:srgbClr val="002060"/>
              </a:solidFill>
              <a:latin typeface="+mn-ea"/>
              <a:ea typeface="+mn-ea"/>
            </a:endParaRPr>
          </a:p>
        </p:txBody>
      </p:sp>
      <p:sp>
        <p:nvSpPr>
          <p:cNvPr id="4" name="灯片编号占位符 3"/>
          <p:cNvSpPr>
            <a:spLocks noGrp="1"/>
          </p:cNvSpPr>
          <p:nvPr>
            <p:ph type="sldNum" sz="quarter" idx="10"/>
          </p:nvPr>
        </p:nvSpPr>
        <p:spPr/>
        <p:txBody>
          <a:bodyPr/>
          <a:lstStyle/>
          <a:p>
            <a:pPr>
              <a:defRPr/>
            </a:pPr>
            <a:fld id="{6D874138-D2A4-4D4D-805A-74505AE0D911}" type="slidenum">
              <a:rPr lang="en-US" altLang="zh-CN" smtClean="0"/>
              <a:pPr>
                <a:defRPr/>
              </a:pPr>
              <a:t>6</a:t>
            </a:fld>
            <a:endParaRPr lang="en-US" altLang="zh-CN" dirty="0"/>
          </a:p>
        </p:txBody>
      </p:sp>
    </p:spTree>
    <p:extLst>
      <p:ext uri="{BB962C8B-B14F-4D97-AF65-F5344CB8AC3E}">
        <p14:creationId xmlns:p14="http://schemas.microsoft.com/office/powerpoint/2010/main" val="26182448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60</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西南交通大学高温超导高速磁浮工程样车</a:t>
            </a:r>
            <a:endParaRPr lang="en-US" altLang="zh-CN" sz="1300" dirty="0">
              <a:solidFill>
                <a:srgbClr val="000000"/>
              </a:solidFill>
              <a:ea typeface="宋体" panose="02010600030101010101" pitchFamily="2" charset="-122"/>
            </a:endParaRPr>
          </a:p>
        </p:txBody>
      </p:sp>
    </p:spTree>
    <p:extLst>
      <p:ext uri="{BB962C8B-B14F-4D97-AF65-F5344CB8AC3E}">
        <p14:creationId xmlns:p14="http://schemas.microsoft.com/office/powerpoint/2010/main" val="32017781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61</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西南交通大学高温超导高速磁浮工程样</a:t>
            </a:r>
            <a:r>
              <a:rPr lang="zh-CN" altLang="en-US" sz="2000" b="1" dirty="0" smtClean="0">
                <a:solidFill>
                  <a:srgbClr val="002060"/>
                </a:solidFill>
                <a:latin typeface="宋体" panose="02010600030101010101" pitchFamily="2" charset="-122"/>
                <a:ea typeface="宋体" panose="02010600030101010101" pitchFamily="2" charset="-122"/>
              </a:rPr>
              <a:t>车</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舱室内景</a:t>
            </a:r>
            <a:endParaRPr lang="en-US" altLang="zh-CN" sz="2000" b="1" dirty="0" smtClean="0">
              <a:solidFill>
                <a:srgbClr val="002060"/>
              </a:solidFill>
              <a:latin typeface="宋体" panose="02010600030101010101" pitchFamily="2" charset="-122"/>
              <a:ea typeface="宋体" panose="02010600030101010101" pitchFamily="2" charset="-122"/>
            </a:endParaRPr>
          </a:p>
          <a:p>
            <a:pPr lvl="0"/>
            <a:endParaRPr lang="en-US" altLang="zh-CN" sz="1300" dirty="0">
              <a:solidFill>
                <a:srgbClr val="000000"/>
              </a:solidFill>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1862723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CB67670-45B0-4BD7-A5A8-6826D7106C19}" type="slidenum">
              <a:rPr lang="en-US" altLang="zh-CN" sz="1100" smtClean="0"/>
              <a:pPr>
                <a:spcBef>
                  <a:spcPct val="0"/>
                </a:spcBef>
              </a:pPr>
              <a:t>62</a:t>
            </a:fld>
            <a:endParaRPr lang="en-US" altLang="zh-CN" sz="1100" dirty="0" smtClean="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尾页</a:t>
            </a:r>
            <a:endParaRPr lang="en-US" altLang="zh-CN" sz="1300" dirty="0">
              <a:solidFill>
                <a:srgbClr val="000000"/>
              </a:solidFill>
              <a:ea typeface="宋体" panose="02010600030101010101" pitchFamily="2" charset="-122"/>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63</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西南交通大学高温超导高速磁浮工程样车</a:t>
            </a:r>
            <a:endParaRPr lang="en-US" altLang="zh-CN" sz="1300" dirty="0">
              <a:solidFill>
                <a:srgbClr val="000000"/>
              </a:solidFill>
              <a:ea typeface="宋体" panose="02010600030101010101" pitchFamily="2" charset="-122"/>
            </a:endParaRPr>
          </a:p>
        </p:txBody>
      </p:sp>
    </p:spTree>
    <p:extLst>
      <p:ext uri="{BB962C8B-B14F-4D97-AF65-F5344CB8AC3E}">
        <p14:creationId xmlns:p14="http://schemas.microsoft.com/office/powerpoint/2010/main" val="361745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7</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磁浮交通的定义</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磁浮系统的构成</a:t>
            </a:r>
            <a:endParaRPr lang="en-US" altLang="zh-CN" sz="1300" dirty="0"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8</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a:solidFill>
                  <a:srgbClr val="002060"/>
                </a:solidFill>
                <a:latin typeface="宋体" panose="02010600030101010101" pitchFamily="2" charset="-122"/>
                <a:ea typeface="宋体" panose="02010600030101010101" pitchFamily="2" charset="-122"/>
              </a:rPr>
              <a:t>磁浮</a:t>
            </a:r>
            <a:r>
              <a:rPr lang="zh-CN" altLang="en-US" sz="2000" b="1" dirty="0" smtClean="0">
                <a:solidFill>
                  <a:srgbClr val="002060"/>
                </a:solidFill>
                <a:latin typeface="宋体" panose="02010600030101010101" pitchFamily="2" charset="-122"/>
                <a:ea typeface="宋体" panose="02010600030101010101" pitchFamily="2" charset="-122"/>
              </a:rPr>
              <a:t>列车分类方式</a:t>
            </a:r>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38152317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txBox="1">
            <a:spLocks noGrp="1" noChangeArrowheads="1"/>
          </p:cNvSpPr>
          <p:nvPr/>
        </p:nvSpPr>
        <p:spPr bwMode="auto">
          <a:xfrm>
            <a:off x="3625850" y="8251825"/>
            <a:ext cx="2773363"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9563" tIns="39782" rIns="79563" bIns="39782" anchor="b"/>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9E6C1B03-91CE-4C06-8769-A7BFED48A058}" type="slidenum">
              <a:rPr kumimoji="1" lang="en-US" altLang="zh-CN" sz="1100"/>
              <a:pPr algn="r" eaLnBrk="1" hangingPunct="1">
                <a:spcBef>
                  <a:spcPct val="0"/>
                </a:spcBef>
              </a:pPr>
              <a:t>9</a:t>
            </a:fld>
            <a:endParaRPr kumimoji="1" lang="en-US" altLang="zh-CN" sz="1100" dirty="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zh-CN" altLang="en-US" sz="2000" b="1" dirty="0" smtClean="0">
                <a:solidFill>
                  <a:srgbClr val="002060"/>
                </a:solidFill>
                <a:latin typeface="宋体" panose="02010600030101010101" pitchFamily="2" charset="-122"/>
                <a:ea typeface="宋体" panose="02010600030101010101" pitchFamily="2" charset="-122"/>
              </a:rPr>
              <a:t>磁悬浮原理分类方法</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吸力型</a:t>
            </a:r>
            <a:endParaRPr lang="en-US" altLang="zh-CN" sz="2000" b="1" dirty="0" smtClean="0">
              <a:solidFill>
                <a:srgbClr val="002060"/>
              </a:solidFill>
              <a:latin typeface="宋体" panose="02010600030101010101" pitchFamily="2" charset="-122"/>
              <a:ea typeface="宋体" panose="02010600030101010101" pitchFamily="2" charset="-122"/>
            </a:endParaRPr>
          </a:p>
          <a:p>
            <a:pPr lvl="0"/>
            <a:r>
              <a:rPr lang="zh-CN" altLang="en-US" sz="2000" b="1" dirty="0" smtClean="0">
                <a:solidFill>
                  <a:srgbClr val="002060"/>
                </a:solidFill>
                <a:latin typeface="宋体" panose="02010600030101010101" pitchFamily="2" charset="-122"/>
                <a:ea typeface="宋体" panose="02010600030101010101" pitchFamily="2" charset="-122"/>
              </a:rPr>
              <a:t>斥力型</a:t>
            </a:r>
            <a:endParaRPr lang="zh-CN" altLang="en-US" sz="2000" b="1" dirty="0">
              <a:solidFill>
                <a:srgbClr val="002060"/>
              </a:solidFill>
              <a:latin typeface="宋体" panose="02010600030101010101" pitchFamily="2" charset="-122"/>
              <a:ea typeface="宋体" panose="02010600030101010101" pitchFamily="2" charset="-122"/>
            </a:endParaRPr>
          </a:p>
          <a:p>
            <a:endParaRPr lang="en-US" altLang="zh-CN" sz="1300" dirty="0" smtClean="0">
              <a:ea typeface="宋体" panose="02010600030101010101" pitchFamily="2" charset="-122"/>
            </a:endParaRPr>
          </a:p>
        </p:txBody>
      </p:sp>
    </p:spTree>
    <p:extLst>
      <p:ext uri="{BB962C8B-B14F-4D97-AF65-F5344CB8AC3E}">
        <p14:creationId xmlns:p14="http://schemas.microsoft.com/office/powerpoint/2010/main" val="6041014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63" y="998538"/>
            <a:ext cx="9132887"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0"/>
            <a:ext cx="89376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swjtu-bl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6488" y="173038"/>
            <a:ext cx="16430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3"/>
          <p:cNvSpPr>
            <a:spLocks noGrp="1" noChangeArrowheads="1"/>
          </p:cNvSpPr>
          <p:nvPr>
            <p:ph type="subTitle" idx="1"/>
          </p:nvPr>
        </p:nvSpPr>
        <p:spPr>
          <a:xfrm>
            <a:off x="1371600" y="1673225"/>
            <a:ext cx="6400800" cy="3965575"/>
          </a:xfrm>
        </p:spPr>
        <p:txBody>
          <a:bodyPr/>
          <a:lstStyle>
            <a:lvl1pPr marL="0" indent="0" algn="ctr">
              <a:buFont typeface="Wingdings" pitchFamily="2" charset="2"/>
              <a:buNone/>
              <a:defRPr/>
            </a:lvl1pPr>
          </a:lstStyle>
          <a:p>
            <a:r>
              <a:rPr lang="zh-CN" altLang="en-US"/>
              <a:t>单击此处编辑母版副标题样式</a:t>
            </a:r>
          </a:p>
        </p:txBody>
      </p:sp>
    </p:spTree>
    <p:extLst>
      <p:ext uri="{BB962C8B-B14F-4D97-AF65-F5344CB8AC3E}">
        <p14:creationId xmlns:p14="http://schemas.microsoft.com/office/powerpoint/2010/main" val="346177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83229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4263452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57504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91338" y="217488"/>
            <a:ext cx="2041525" cy="61261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62000" y="217488"/>
            <a:ext cx="5976938" cy="61261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813762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32363" y="1158875"/>
            <a:ext cx="4000500"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3959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932363" y="1158875"/>
            <a:ext cx="4000500" cy="25161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932363" y="3827463"/>
            <a:ext cx="4000500" cy="25161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51115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81050" y="1158875"/>
            <a:ext cx="8151813" cy="5184775"/>
          </a:xfrm>
        </p:spPr>
        <p:txBody>
          <a:bodyPr/>
          <a:lstStyle/>
          <a:p>
            <a:pPr lvl="0"/>
            <a:endParaRPr lang="zh-CN" altLang="en-US" noProof="0" smtClean="0"/>
          </a:p>
        </p:txBody>
      </p:sp>
    </p:spTree>
    <p:extLst>
      <p:ext uri="{BB962C8B-B14F-4D97-AF65-F5344CB8AC3E}">
        <p14:creationId xmlns:p14="http://schemas.microsoft.com/office/powerpoint/2010/main" val="322852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762000" y="217488"/>
            <a:ext cx="7931150" cy="70643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81050" y="1158875"/>
            <a:ext cx="3998913" cy="51847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932363" y="1158875"/>
            <a:ext cx="4000500" cy="5184775"/>
          </a:xfrm>
        </p:spPr>
        <p:txBody>
          <a:bodyPr/>
          <a:lstStyle/>
          <a:p>
            <a:pPr lvl="0"/>
            <a:endParaRPr lang="zh-CN" altLang="en-US" noProof="0" smtClean="0"/>
          </a:p>
        </p:txBody>
      </p:sp>
    </p:spTree>
    <p:extLst>
      <p:ext uri="{BB962C8B-B14F-4D97-AF65-F5344CB8AC3E}">
        <p14:creationId xmlns:p14="http://schemas.microsoft.com/office/powerpoint/2010/main" val="3197273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3" name="Picture 3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94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6050" y="5602288"/>
            <a:ext cx="1352550" cy="1306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p:cNvSpPr>
            <a:spLocks noGrp="1"/>
          </p:cNvSpPr>
          <p:nvPr>
            <p:ph idx="1"/>
          </p:nvPr>
        </p:nvSpPr>
        <p:spPr>
          <a:xfrm>
            <a:off x="781050" y="211015"/>
            <a:ext cx="8151813" cy="645707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397717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62000" y="217488"/>
            <a:ext cx="8170863" cy="61261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90852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73426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851657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81050" y="1158875"/>
            <a:ext cx="3998913"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32363" y="1158875"/>
            <a:ext cx="4000500" cy="51847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7804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63810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64839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正文内容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730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093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封面封底幻灯片">
    <p:spTree>
      <p:nvGrpSpPr>
        <p:cNvPr id="1" name=""/>
        <p:cNvGrpSpPr/>
        <p:nvPr/>
      </p:nvGrpSpPr>
      <p:grpSpPr>
        <a:xfrm>
          <a:off x="0" y="0"/>
          <a:ext cx="0" cy="0"/>
          <a:chOff x="0" y="0"/>
          <a:chExt cx="0" cy="0"/>
        </a:xfrm>
      </p:grpSpPr>
      <p:pic>
        <p:nvPicPr>
          <p:cNvPr id="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1" y="123611"/>
            <a:ext cx="893762" cy="99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descr="swjtu-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726" y="6318465"/>
            <a:ext cx="16430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userDrawn="1"/>
        </p:nvGrpSpPr>
        <p:grpSpPr>
          <a:xfrm>
            <a:off x="539177" y="4465331"/>
            <a:ext cx="8065643" cy="838800"/>
            <a:chOff x="551965" y="2834240"/>
            <a:chExt cx="8065643" cy="838800"/>
          </a:xfrm>
        </p:grpSpPr>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965" y="2834240"/>
              <a:ext cx="1627773" cy="838273"/>
            </a:xfrm>
            <a:prstGeom prst="ellipse">
              <a:avLst/>
            </a:prstGeom>
            <a:ln>
              <a:noFill/>
            </a:ln>
            <a:effectLst>
              <a:softEdge rad="112500"/>
            </a:effectLst>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54529" y="2834240"/>
              <a:ext cx="1627200" cy="838800"/>
            </a:xfrm>
            <a:prstGeom prst="ellipse">
              <a:avLst/>
            </a:prstGeom>
            <a:ln>
              <a:noFill/>
            </a:ln>
            <a:effectLst>
              <a:softEdge rad="112500"/>
            </a:effectLst>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3879" y="2834240"/>
              <a:ext cx="1627773" cy="838272"/>
            </a:xfrm>
            <a:prstGeom prst="ellipse">
              <a:avLst/>
            </a:prstGeom>
            <a:ln>
              <a:noFill/>
            </a:ln>
            <a:effectLst>
              <a:softEdge rad="112500"/>
            </a:effectLst>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9835" y="2834240"/>
              <a:ext cx="1627773" cy="838272"/>
            </a:xfrm>
            <a:prstGeom prst="ellipse">
              <a:avLst/>
            </a:prstGeom>
            <a:ln>
              <a:noFill/>
            </a:ln>
            <a:effectLst>
              <a:softEdge rad="112500"/>
            </a:effectLst>
          </p:spPr>
        </p:pic>
      </p:grpSp>
    </p:spTree>
    <p:extLst>
      <p:ext uri="{BB962C8B-B14F-4D97-AF65-F5344CB8AC3E}">
        <p14:creationId xmlns:p14="http://schemas.microsoft.com/office/powerpoint/2010/main" val="138958966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3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694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8"/>
          <p:cNvSpPr>
            <a:spLocks noGrp="1" noChangeArrowheads="1"/>
          </p:cNvSpPr>
          <p:nvPr>
            <p:ph type="body" idx="1"/>
          </p:nvPr>
        </p:nvSpPr>
        <p:spPr bwMode="auto">
          <a:xfrm>
            <a:off x="781050" y="1158875"/>
            <a:ext cx="8151813"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3" name="Rectangle 9"/>
          <p:cNvSpPr>
            <a:spLocks noGrp="1" noChangeArrowheads="1"/>
          </p:cNvSpPr>
          <p:nvPr>
            <p:ph type="title"/>
          </p:nvPr>
        </p:nvSpPr>
        <p:spPr bwMode="auto">
          <a:xfrm>
            <a:off x="762000" y="217488"/>
            <a:ext cx="7931150" cy="706437"/>
          </a:xfrm>
          <a:prstGeom prst="rect">
            <a:avLst/>
          </a:prstGeom>
          <a:noFill/>
          <a:ln w="9525">
            <a:noFill/>
            <a:miter lim="800000"/>
            <a:headEnd/>
            <a:tailEnd/>
          </a:ln>
          <a:effectLst>
            <a:outerShdw dist="35921" dir="2700000" algn="ctr" rotWithShape="0">
              <a:schemeClr val="bg2"/>
            </a:outerShdw>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pic>
        <p:nvPicPr>
          <p:cNvPr id="1029" name="Picture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05600" y="4578350"/>
            <a:ext cx="2413000" cy="233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97" r:id="rId1"/>
    <p:sldLayoutId id="2147484282" r:id="rId2"/>
    <p:sldLayoutId id="2147484283" r:id="rId3"/>
    <p:sldLayoutId id="2147484284" r:id="rId4"/>
    <p:sldLayoutId id="2147484285" r:id="rId5"/>
    <p:sldLayoutId id="2147484286" r:id="rId6"/>
    <p:sldLayoutId id="2147484287" r:id="rId7"/>
    <p:sldLayoutId id="2147484301" r:id="rId8"/>
    <p:sldLayoutId id="2147484302"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8" r:id="rId18"/>
    <p:sldLayoutId id="2147484296" r:id="rId19"/>
  </p:sldLayoutIdLst>
  <p:timing>
    <p:tnLst>
      <p:par>
        <p:cTn id="1" dur="indefinite" restart="never" nodeType="tmRoot"/>
      </p:par>
    </p:tnLst>
  </p:timing>
  <p:txStyles>
    <p:titleStyle>
      <a:lvl1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2pPr>
      <a:lvl3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3pPr>
      <a:lvl4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4pPr>
      <a:lvl5pPr algn="l" rtl="0" eaLnBrk="0" fontAlgn="base" hangingPunct="0">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5pPr>
      <a:lvl6pPr marL="4572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6pPr>
      <a:lvl7pPr marL="9144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7pPr>
      <a:lvl8pPr marL="13716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8pPr>
      <a:lvl9pPr marL="1828800" algn="l" rtl="0" fontAlgn="base">
        <a:spcBef>
          <a:spcPct val="0"/>
        </a:spcBef>
        <a:spcAft>
          <a:spcPct val="0"/>
        </a:spcAft>
        <a:defRPr kumimoji="1" sz="3200" b="1">
          <a:solidFill>
            <a:srgbClr val="FF0000"/>
          </a:solidFill>
          <a:effectLst>
            <a:outerShdw blurRad="38100" dist="38100" dir="2700000" algn="tl">
              <a:srgbClr val="C0C0C0"/>
            </a:outerShdw>
          </a:effectLst>
          <a:latin typeface="Times New Roman" pitchFamily="18" charset="0"/>
          <a:ea typeface="黑体" pitchFamily="2" charset="-122"/>
        </a:defRPr>
      </a:lvl9pPr>
    </p:titleStyle>
    <p:bodyStyle>
      <a:lvl1pPr marL="342900" indent="-3429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800">
          <a:solidFill>
            <a:srgbClr val="333399"/>
          </a:solidFill>
          <a:latin typeface="+mn-lt"/>
          <a:ea typeface="+mn-ea"/>
          <a:cs typeface="+mn-cs"/>
        </a:defRPr>
      </a:lvl1pPr>
      <a:lvl2pPr marL="742950" indent="-285750" algn="l" rtl="0" eaLnBrk="0" fontAlgn="base" hangingPunct="0">
        <a:lnSpc>
          <a:spcPct val="120000"/>
        </a:lnSpc>
        <a:spcBef>
          <a:spcPct val="20000"/>
        </a:spcBef>
        <a:spcAft>
          <a:spcPct val="0"/>
        </a:spcAft>
        <a:buClr>
          <a:srgbClr val="336699"/>
        </a:buClr>
        <a:buFont typeface="Wingdings" panose="05000000000000000000" pitchFamily="2" charset="2"/>
        <a:buChar char="w"/>
        <a:defRPr kumimoji="1" sz="2000">
          <a:solidFill>
            <a:srgbClr val="333399"/>
          </a:solidFill>
          <a:latin typeface="+mn-lt"/>
          <a:ea typeface="+mn-ea"/>
        </a:defRPr>
      </a:lvl2pPr>
      <a:lvl3pPr marL="1143000" indent="-228600" algn="l" rtl="0" eaLnBrk="0" fontAlgn="base" hangingPunct="0">
        <a:lnSpc>
          <a:spcPct val="120000"/>
        </a:lnSpc>
        <a:spcBef>
          <a:spcPct val="20000"/>
        </a:spcBef>
        <a:spcAft>
          <a:spcPct val="0"/>
        </a:spcAft>
        <a:buClr>
          <a:srgbClr val="336699"/>
        </a:buClr>
        <a:buFont typeface="Wingdings" panose="05000000000000000000" pitchFamily="2" charset="2"/>
        <a:buChar char=""/>
        <a:defRPr kumimoji="1" sz="2000">
          <a:solidFill>
            <a:srgbClr val="333399"/>
          </a:solidFill>
          <a:latin typeface="+mn-lt"/>
          <a:ea typeface="+mn-ea"/>
        </a:defRPr>
      </a:lvl3pPr>
      <a:lvl4pPr marL="16002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4pPr>
      <a:lvl5pPr marL="2057400" indent="-228600" algn="l" rtl="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mn-lt"/>
          <a:ea typeface="+mn-ea"/>
        </a:defRPr>
      </a:lvl5pPr>
      <a:lvl6pPr marL="25146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6pPr>
      <a:lvl7pPr marL="29718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7pPr>
      <a:lvl8pPr marL="34290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8pPr>
      <a:lvl9pPr marL="3886200" indent="-228600" algn="l" rtl="0" fontAlgn="base">
        <a:lnSpc>
          <a:spcPct val="120000"/>
        </a:lnSpc>
        <a:spcBef>
          <a:spcPct val="20000"/>
        </a:spcBef>
        <a:spcAft>
          <a:spcPct val="0"/>
        </a:spcAft>
        <a:buClr>
          <a:srgbClr val="336699"/>
        </a:buClr>
        <a:buFont typeface="Wingdings" pitchFamily="2" charset="2"/>
        <a:buChar char="v"/>
        <a:defRPr kumimoji="1" sz="2000">
          <a:solidFill>
            <a:srgbClr val="333399"/>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jp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3.jpg"/></Relationships>
</file>

<file path=ppt/slides/_rels/slide2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jpg"/></Relationships>
</file>

<file path=ppt/slides/_rels/slide2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jp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52.jpg"/><Relationship Id="rId4" Type="http://schemas.openxmlformats.org/officeDocument/2006/relationships/image" Target="../media/image51.jpeg"/></Relationships>
</file>

<file path=ppt/slides/_rels/slide3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4.jpg"/></Relationships>
</file>

<file path=ppt/slides/_rels/slide3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3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9.jpg"/></Relationships>
</file>

<file path=ppt/slides/_rels/slide36.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3.gif"/><Relationship Id="rId5" Type="http://schemas.openxmlformats.org/officeDocument/2006/relationships/image" Target="../media/image62.jpeg"/><Relationship Id="rId4" Type="http://schemas.openxmlformats.org/officeDocument/2006/relationships/image" Target="../media/image61.jpeg"/></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70.jpg"/><Relationship Id="rId4" Type="http://schemas.openxmlformats.org/officeDocument/2006/relationships/image" Target="../media/image69.jpg"/></Relationships>
</file>

<file path=ppt/slides/_rels/slide4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2.jpg"/></Relationships>
</file>

<file path=ppt/slides/_rels/slide4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74.jpg"/></Relationships>
</file>

<file path=ppt/slides/_rels/slide44.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76.jpg"/></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9.jpg"/><Relationship Id="rId4" Type="http://schemas.openxmlformats.org/officeDocument/2006/relationships/image" Target="../media/image78.jpg"/></Relationships>
</file>

<file path=ppt/slides/_rels/slide46.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80.jpg"/></Relationships>
</file>

<file path=ppt/slides/_rels/slide47.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slide" Target="slide6.xml"/></Relationships>
</file>

<file path=ppt/slides/_rels/slide50.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85.jpg"/><Relationship Id="rId4" Type="http://schemas.openxmlformats.org/officeDocument/2006/relationships/image" Target="../media/image84.jpeg"/></Relationships>
</file>

<file path=ppt/slides/_rels/slide51.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jpg"/><Relationship Id="rId4" Type="http://schemas.openxmlformats.org/officeDocument/2006/relationships/image" Target="../media/image87.jpg"/></Relationships>
</file>

<file path=ppt/slides/_rels/slide52.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91.jpg"/></Relationships>
</file>

<file path=ppt/slides/_rels/slide53.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96.jpg"/><Relationship Id="rId4" Type="http://schemas.openxmlformats.org/officeDocument/2006/relationships/image" Target="../media/image95.jpg"/></Relationships>
</file>

<file path=ppt/slides/_rels/slide5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55.xml"/><Relationship Id="rId1" Type="http://schemas.openxmlformats.org/officeDocument/2006/relationships/slideLayout" Target="../slideLayouts/slideLayout7.xml"/><Relationship Id="rId5" Type="http://schemas.openxmlformats.org/officeDocument/2006/relationships/image" Target="../media/image99.jpg"/><Relationship Id="rId4" Type="http://schemas.openxmlformats.org/officeDocument/2006/relationships/image" Target="../media/image98.jpeg"/></Relationships>
</file>

<file path=ppt/slides/_rels/slide56.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102.jpg"/><Relationship Id="rId4" Type="http://schemas.openxmlformats.org/officeDocument/2006/relationships/image" Target="../media/image101.jpeg"/></Relationships>
</file>

<file path=ppt/slides/_rels/slide5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105.jpg"/><Relationship Id="rId4" Type="http://schemas.openxmlformats.org/officeDocument/2006/relationships/image" Target="../media/image104.jpg"/></Relationships>
</file>

<file path=ppt/slides/_rels/slide5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108.jpg"/><Relationship Id="rId4" Type="http://schemas.openxmlformats.org/officeDocument/2006/relationships/image" Target="../media/image107.jpg"/></Relationships>
</file>

<file path=ppt/slides/_rels/slide5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111.jpg"/><Relationship Id="rId4" Type="http://schemas.openxmlformats.org/officeDocument/2006/relationships/image" Target="../media/image1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slide" Target="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114.jpg"/><Relationship Id="rId4" Type="http://schemas.openxmlformats.org/officeDocument/2006/relationships/image" Target="../media/image113.jpg"/></Relationships>
</file>

<file path=ppt/slides/_rels/slide6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1.xml"/><Relationship Id="rId1" Type="http://schemas.openxmlformats.org/officeDocument/2006/relationships/slideLayout" Target="../slideLayouts/slideLayout7.xml"/><Relationship Id="rId5" Type="http://schemas.openxmlformats.org/officeDocument/2006/relationships/image" Target="../media/image117.jpg"/><Relationship Id="rId4" Type="http://schemas.openxmlformats.org/officeDocument/2006/relationships/image" Target="../media/image116.jp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146"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50" y="3695700"/>
            <a:ext cx="1949450"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2"/>
          <p:cNvSpPr txBox="1">
            <a:spLocks noChangeArrowheads="1"/>
          </p:cNvSpPr>
          <p:nvPr/>
        </p:nvSpPr>
        <p:spPr bwMode="auto">
          <a:xfrm>
            <a:off x="0" y="2051050"/>
            <a:ext cx="9144000" cy="4359275"/>
          </a:xfrm>
          <a:prstGeom prst="rect">
            <a:avLst/>
          </a:prstGeom>
          <a:noFill/>
          <a:ln w="9525">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eaLnBrk="1" hangingPunct="1">
              <a:lnSpc>
                <a:spcPct val="140000"/>
              </a:lnSpc>
              <a:defRPr/>
            </a:pPr>
            <a:endParaRPr kumimoji="1" lang="zh-CN" altLang="en-US" sz="2400" b="1" dirty="0" smtClean="0">
              <a:solidFill>
                <a:srgbClr val="CC0000"/>
              </a:solidFill>
              <a:effectLst>
                <a:outerShdw blurRad="38100" dist="38100" dir="2700000" algn="tl">
                  <a:srgbClr val="C0C0C0"/>
                </a:outerShdw>
              </a:effectLst>
            </a:endParaRPr>
          </a:p>
          <a:p>
            <a:pPr algn="ctr" eaLnBrk="1" hangingPunct="1">
              <a:lnSpc>
                <a:spcPct val="140000"/>
              </a:lnSpc>
              <a:defRPr/>
            </a:pPr>
            <a:r>
              <a:rPr kumimoji="1" lang="zh-CN" altLang="en-US" sz="4400" b="1"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 气 工 程 概 论</a:t>
            </a:r>
          </a:p>
          <a:p>
            <a:pPr algn="ctr" eaLnBrk="1" hangingPunct="1">
              <a:lnSpc>
                <a:spcPct val="140000"/>
              </a:lnSpc>
              <a:defRPr/>
            </a:pPr>
            <a:endParaRPr kumimoji="1" lang="en-US" altLang="zh-CN" sz="4400" b="1" dirty="0" smtClean="0">
              <a:solidFill>
                <a:srgbClr val="C00000"/>
              </a:solidFill>
              <a:effectLst>
                <a:outerShdw blurRad="38100" dist="38100" dir="2700000" algn="tl">
                  <a:srgbClr val="C0C0C0"/>
                </a:outerShdw>
              </a:effectLst>
            </a:endParaRPr>
          </a:p>
          <a:p>
            <a:pPr algn="ctr" eaLnBrk="1" hangingPunct="1">
              <a:lnSpc>
                <a:spcPct val="140000"/>
              </a:lnSpc>
              <a:defRPr/>
            </a:pPr>
            <a:r>
              <a:rPr kumimoji="1" lang="zh-CN" altLang="en-US" sz="3200" dirty="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电气工程</a:t>
            </a:r>
            <a:r>
              <a:rPr kumimoji="1" lang="zh-CN" altLang="en-US" sz="3200" dirty="0" smtClean="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学院 </a:t>
            </a:r>
            <a:r>
              <a:rPr kumimoji="1" lang="en-US" altLang="zh-CN" sz="3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a:t>
            </a:r>
            <a:r>
              <a:rPr kumimoji="1" lang="en-US" altLang="zh-CN" sz="3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 </a:t>
            </a:r>
            <a:r>
              <a:rPr kumimoji="1" lang="zh-CN" altLang="en-US" sz="3200" dirty="0" smtClean="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西南</a:t>
            </a:r>
            <a:r>
              <a:rPr kumimoji="1" lang="zh-CN" altLang="en-US" sz="3200" dirty="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交通大学</a:t>
            </a:r>
            <a:endParaRPr kumimoji="1" lang="zh-CN" altLang="en-US" sz="3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a:p>
            <a:pPr algn="ctr" eaLnBrk="1" hangingPunct="1">
              <a:lnSpc>
                <a:spcPct val="140000"/>
              </a:lnSpc>
              <a:defRPr/>
            </a:pPr>
            <a:r>
              <a:rPr kumimoji="1" lang="zh-CN" altLang="en-US" b="1" dirty="0" smtClean="0">
                <a:solidFill>
                  <a:schemeClr val="hlink"/>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张 湘 </a:t>
            </a:r>
            <a:r>
              <a:rPr kumimoji="1" lang="en-US" altLang="zh-CN" b="1" dirty="0" smtClean="0">
                <a:solidFill>
                  <a:srgbClr val="FF0000"/>
                </a:solidFill>
                <a:effectLst>
                  <a:outerShdw blurRad="38100" dist="38100" dir="2700000" algn="tl">
                    <a:srgbClr val="C0C0C0"/>
                  </a:outerShdw>
                </a:effectLst>
                <a:latin typeface="+mn-lt"/>
                <a:ea typeface="微软雅黑 Light" panose="020B0502040204020203" pitchFamily="34" charset="-122"/>
              </a:rPr>
              <a:t>maglevzx@163.com</a:t>
            </a:r>
            <a:r>
              <a:rPr kumimoji="1" lang="en-US" altLang="zh-CN" b="1" dirty="0" smtClean="0">
                <a:solidFill>
                  <a:schemeClr val="hlink"/>
                </a:solidFill>
                <a:effectLst>
                  <a:outerShdw blurRad="38100" dist="38100" dir="2700000" algn="tl">
                    <a:srgbClr val="C0C0C0"/>
                  </a:outerShdw>
                </a:effectLst>
                <a:latin typeface="+mn-lt"/>
                <a:ea typeface="微软雅黑 Light" panose="020B0502040204020203" pitchFamily="34" charset="-122"/>
              </a:rPr>
              <a:t> 15608027626 </a:t>
            </a:r>
            <a:r>
              <a:rPr kumimoji="1" lang="en-US" altLang="zh-CN" b="1" dirty="0" smtClean="0">
                <a:solidFill>
                  <a:srgbClr val="FF0000"/>
                </a:solidFill>
                <a:effectLst>
                  <a:outerShdw blurRad="38100" dist="38100" dir="2700000" algn="tl">
                    <a:srgbClr val="C0C0C0"/>
                  </a:outerShdw>
                </a:effectLst>
                <a:latin typeface="+mn-lt"/>
                <a:ea typeface="微软雅黑 Light" panose="020B0502040204020203" pitchFamily="34" charset="-122"/>
              </a:rPr>
              <a:t>10#824</a:t>
            </a:r>
            <a:r>
              <a:rPr kumimoji="1" lang="zh-CN" altLang="en-US" b="1" dirty="0" smtClean="0">
                <a:solidFill>
                  <a:srgbClr val="FF0000"/>
                </a:solidFill>
                <a:effectLst>
                  <a:outerShdw blurRad="38100" dist="38100" dir="2700000" algn="tl">
                    <a:srgbClr val="C0C0C0"/>
                  </a:outerShdw>
                </a:effectLst>
                <a:latin typeface="+mn-lt"/>
                <a:ea typeface="微软雅黑 Light" panose="020B0502040204020203" pitchFamily="34" charset="-122"/>
              </a:rPr>
              <a:t>室</a:t>
            </a:r>
            <a:endParaRPr kumimoji="1" lang="en-US" altLang="zh-CN" b="1" dirty="0" smtClean="0">
              <a:solidFill>
                <a:srgbClr val="FF0000"/>
              </a:solidFill>
              <a:effectLst>
                <a:outerShdw blurRad="38100" dist="38100" dir="2700000" algn="tl">
                  <a:srgbClr val="C0C0C0"/>
                </a:outerShdw>
              </a:effectLst>
              <a:latin typeface="+mn-lt"/>
              <a:ea typeface="微软雅黑 Light" panose="020B0502040204020203" pitchFamily="34" charset="-122"/>
            </a:endParaRPr>
          </a:p>
          <a:p>
            <a:pPr algn="ctr" eaLnBrk="1" hangingPunct="1">
              <a:lnSpc>
                <a:spcPct val="140000"/>
              </a:lnSpc>
              <a:defRPr/>
            </a:pPr>
            <a:r>
              <a:rPr kumimoji="1" lang="en-US" altLang="zh-CN" dirty="0" smtClean="0">
                <a:solidFill>
                  <a:schemeClr val="tx2"/>
                </a:solidFill>
                <a:effectLst>
                  <a:outerShdw blurRad="38100" dist="38100" dir="2700000" algn="tl">
                    <a:srgbClr val="C0C0C0"/>
                  </a:outerShdw>
                </a:effectLst>
                <a:latin typeface="+mn-lt"/>
                <a:cs typeface="Arial" panose="020B0604020202020204" pitchFamily="34" charset="0"/>
              </a:rPr>
              <a:t>2021 </a:t>
            </a:r>
            <a:r>
              <a:rPr kumimoji="1" lang="zh-CN" altLang="en-US" dirty="0" smtClean="0">
                <a:solidFill>
                  <a:schemeClr val="tx2"/>
                </a:solidFill>
                <a:effectLst>
                  <a:outerShdw blurRad="38100" dist="38100" dir="2700000" algn="tl">
                    <a:srgbClr val="C0C0C0"/>
                  </a:outerShdw>
                </a:effectLst>
                <a:latin typeface="+mn-lt"/>
                <a:cs typeface="Arial" panose="020B0604020202020204" pitchFamily="34" charset="0"/>
              </a:rPr>
              <a:t>年 </a:t>
            </a:r>
            <a:r>
              <a:rPr kumimoji="1" lang="en-US" altLang="zh-CN" dirty="0" smtClean="0">
                <a:solidFill>
                  <a:schemeClr val="tx2"/>
                </a:solidFill>
                <a:effectLst>
                  <a:outerShdw blurRad="38100" dist="38100" dir="2700000" algn="tl">
                    <a:srgbClr val="C0C0C0"/>
                  </a:outerShdw>
                </a:effectLst>
                <a:latin typeface="+mn-lt"/>
                <a:cs typeface="Arial" panose="020B0604020202020204" pitchFamily="34" charset="0"/>
              </a:rPr>
              <a:t>1 </a:t>
            </a:r>
            <a:r>
              <a:rPr kumimoji="1" lang="zh-CN" altLang="en-US" dirty="0" smtClean="0">
                <a:solidFill>
                  <a:schemeClr val="tx2"/>
                </a:solidFill>
                <a:effectLst>
                  <a:outerShdw blurRad="38100" dist="38100" dir="2700000" algn="tl">
                    <a:srgbClr val="C0C0C0"/>
                  </a:outerShdw>
                </a:effectLst>
                <a:latin typeface="+mn-lt"/>
                <a:cs typeface="Arial" panose="020B0604020202020204" pitchFamily="34" charset="0"/>
              </a:rPr>
              <a:t>月</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磁浮列车分类</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3397505" y="1327812"/>
            <a:ext cx="3008014"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驱动方式分类</a:t>
            </a:r>
            <a:endParaRPr kumimoji="1" lang="en-US" altLang="zh-CN"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3" name="组合 2"/>
          <p:cNvGrpSpPr/>
          <p:nvPr/>
        </p:nvGrpSpPr>
        <p:grpSpPr>
          <a:xfrm>
            <a:off x="1266339" y="2090317"/>
            <a:ext cx="3363398" cy="2068217"/>
            <a:chOff x="1266339" y="2090317"/>
            <a:chExt cx="3363398" cy="2068217"/>
          </a:xfrm>
        </p:grpSpPr>
        <p:sp>
          <p:nvSpPr>
            <p:cNvPr id="34" name="Text Box 2"/>
            <p:cNvSpPr txBox="1">
              <a:spLocks noChangeArrowheads="1"/>
            </p:cNvSpPr>
            <p:nvPr/>
          </p:nvSpPr>
          <p:spPr bwMode="auto">
            <a:xfrm>
              <a:off x="1266339" y="2090317"/>
              <a:ext cx="319894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长定子直线同步电机</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1" name="Text Box 2"/>
            <p:cNvSpPr txBox="1">
              <a:spLocks noChangeArrowheads="1"/>
            </p:cNvSpPr>
            <p:nvPr/>
          </p:nvSpPr>
          <p:spPr bwMode="auto">
            <a:xfrm>
              <a:off x="1266339" y="2758151"/>
              <a:ext cx="3363398" cy="140038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spcAft>
                  <a:spcPts val="1500"/>
                </a:spcAft>
                <a:buFont typeface="Wingdings" panose="05000000000000000000" pitchFamily="2" charset="2"/>
                <a:buChar char="u"/>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定子绕组沿线路铺设</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spcAft>
                  <a:spcPts val="1500"/>
                </a:spcAft>
                <a:buFont typeface="Wingdings" panose="05000000000000000000" pitchFamily="2" charset="2"/>
                <a:buChar char="u"/>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电机动子安装在车上</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marL="342900" indent="-342900">
                <a:spcAft>
                  <a:spcPts val="1500"/>
                </a:spcAft>
                <a:buFont typeface="Wingdings" panose="05000000000000000000" pitchFamily="2" charset="2"/>
                <a:buChar char="u"/>
                <a:defRPr/>
              </a:pP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适合高速磁浮列车</a:t>
              </a:r>
              <a:endPar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p:txBody>
        </p:sp>
      </p:grpSp>
      <p:grpSp>
        <p:nvGrpSpPr>
          <p:cNvPr id="6" name="组合 5"/>
          <p:cNvGrpSpPr/>
          <p:nvPr/>
        </p:nvGrpSpPr>
        <p:grpSpPr>
          <a:xfrm>
            <a:off x="5241022" y="2090317"/>
            <a:ext cx="3419003" cy="2068216"/>
            <a:chOff x="5241022" y="2090317"/>
            <a:chExt cx="3419003" cy="2068216"/>
          </a:xfrm>
        </p:grpSpPr>
        <p:sp>
          <p:nvSpPr>
            <p:cNvPr id="36" name="Text Box 2"/>
            <p:cNvSpPr txBox="1">
              <a:spLocks noChangeArrowheads="1"/>
            </p:cNvSpPr>
            <p:nvPr/>
          </p:nvSpPr>
          <p:spPr bwMode="auto">
            <a:xfrm>
              <a:off x="5241022" y="2090317"/>
              <a:ext cx="331015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短定子直线感应电机</a:t>
              </a:r>
              <a:endParaRPr kumimoji="1" lang="en-US" altLang="zh-CN"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2" name="Text Box 2"/>
            <p:cNvSpPr txBox="1">
              <a:spLocks noChangeArrowheads="1"/>
            </p:cNvSpPr>
            <p:nvPr/>
          </p:nvSpPr>
          <p:spPr bwMode="auto">
            <a:xfrm>
              <a:off x="5313405" y="2758150"/>
              <a:ext cx="3346620" cy="140038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spcAft>
                  <a:spcPts val="1500"/>
                </a:spcAft>
                <a:buFont typeface="Wingdings" panose="05000000000000000000" pitchFamily="2" charset="2"/>
                <a:buChar char="u"/>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动子安装在轨道上</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spcAft>
                  <a:spcPts val="1500"/>
                </a:spcAft>
                <a:buFont typeface="Wingdings" panose="05000000000000000000" pitchFamily="2" charset="2"/>
                <a:buChar char="u"/>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电机定子安装在车上</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marL="342900" indent="-342900">
                <a:spcAft>
                  <a:spcPts val="1500"/>
                </a:spcAft>
                <a:buFont typeface="Wingdings" panose="05000000000000000000" pitchFamily="2" charset="2"/>
                <a:buChar char="u"/>
                <a:defRPr/>
              </a:pP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适合中低速磁浮列车</a:t>
              </a:r>
              <a:endPar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p:txBody>
        </p:sp>
      </p:gr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884" y="4549367"/>
            <a:ext cx="5143500" cy="2095500"/>
          </a:xfrm>
          <a:prstGeom prst="rect">
            <a:avLst/>
          </a:prstGeom>
        </p:spPr>
      </p:pic>
    </p:spTree>
    <p:extLst>
      <p:ext uri="{BB962C8B-B14F-4D97-AF65-F5344CB8AC3E}">
        <p14:creationId xmlns:p14="http://schemas.microsoft.com/office/powerpoint/2010/main" val="19911130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3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fltVal val="0"/>
                                          </p:val>
                                        </p:tav>
                                        <p:tav tm="100000">
                                          <p:val>
                                            <p:strVal val="#ppt_w"/>
                                          </p:val>
                                        </p:tav>
                                      </p:tavLst>
                                    </p:anim>
                                    <p:anim calcmode="lin" valueType="num">
                                      <p:cBhvr>
                                        <p:cTn id="23" dur="1000" fill="hold"/>
                                        <p:tgtEl>
                                          <p:spTgt spid="7"/>
                                        </p:tgtEl>
                                        <p:attrNameLst>
                                          <p:attrName>ppt_h</p:attrName>
                                        </p:attrNameLst>
                                      </p:cBhvr>
                                      <p:tavLst>
                                        <p:tav tm="0">
                                          <p:val>
                                            <p:fltVal val="0"/>
                                          </p:val>
                                        </p:tav>
                                        <p:tav tm="100000">
                                          <p:val>
                                            <p:strVal val="#ppt_h"/>
                                          </p:val>
                                        </p:tav>
                                      </p:tavLst>
                                    </p:anim>
                                    <p:anim calcmode="lin" valueType="num">
                                      <p:cBhvr>
                                        <p:cTn id="24" dur="1000" fill="hold"/>
                                        <p:tgtEl>
                                          <p:spTgt spid="7"/>
                                        </p:tgtEl>
                                        <p:attrNameLst>
                                          <p:attrName>style.rotation</p:attrName>
                                        </p:attrNameLst>
                                      </p:cBhvr>
                                      <p:tavLst>
                                        <p:tav tm="0">
                                          <p:val>
                                            <p:fltVal val="90"/>
                                          </p:val>
                                        </p:tav>
                                        <p:tav tm="100000">
                                          <p:val>
                                            <p:fltVal val="0"/>
                                          </p:val>
                                        </p:tav>
                                      </p:tavLst>
                                    </p:anim>
                                    <p:animEffect transition="in" filter="fade">
                                      <p:cBhvr>
                                        <p:cTn id="25"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磁浮列车分类</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1225879" y="1399455"/>
            <a:ext cx="3279863"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磁铁线圈材料分类</a:t>
            </a:r>
            <a:endParaRPr kumimoji="1" lang="en-US" altLang="zh-CN"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1266339" y="2256108"/>
            <a:ext cx="3363398" cy="1568080"/>
            <a:chOff x="1266339" y="2090317"/>
            <a:chExt cx="3363398" cy="1568080"/>
          </a:xfrm>
        </p:grpSpPr>
        <p:sp>
          <p:nvSpPr>
            <p:cNvPr id="34" name="Text Box 2"/>
            <p:cNvSpPr txBox="1">
              <a:spLocks noChangeArrowheads="1"/>
            </p:cNvSpPr>
            <p:nvPr/>
          </p:nvSpPr>
          <p:spPr bwMode="auto">
            <a:xfrm>
              <a:off x="1266339" y="2090317"/>
              <a:ext cx="319894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常  导</a:t>
              </a:r>
              <a:endParaRPr kumimoji="1" lang="en-US" altLang="zh-CN"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1" name="Text Box 2"/>
            <p:cNvSpPr txBox="1">
              <a:spLocks noChangeArrowheads="1"/>
            </p:cNvSpPr>
            <p:nvPr/>
          </p:nvSpPr>
          <p:spPr bwMode="auto">
            <a:xfrm>
              <a:off x="1266339" y="2758151"/>
              <a:ext cx="3363398" cy="90024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型磁浮列车</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a:t>
              </a:r>
              <a:endParaRPr kumimoji="1"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endParaRPr>
            </a:p>
          </p:txBody>
        </p:sp>
      </p:grpSp>
      <p:grpSp>
        <p:nvGrpSpPr>
          <p:cNvPr id="6" name="组合 5"/>
          <p:cNvGrpSpPr/>
          <p:nvPr/>
        </p:nvGrpSpPr>
        <p:grpSpPr>
          <a:xfrm>
            <a:off x="1210734" y="4288969"/>
            <a:ext cx="3419003" cy="1067943"/>
            <a:chOff x="5241022" y="2090317"/>
            <a:chExt cx="3419003" cy="1067943"/>
          </a:xfrm>
        </p:grpSpPr>
        <p:sp>
          <p:nvSpPr>
            <p:cNvPr id="36" name="Text Box 2"/>
            <p:cNvSpPr txBox="1">
              <a:spLocks noChangeArrowheads="1"/>
            </p:cNvSpPr>
            <p:nvPr/>
          </p:nvSpPr>
          <p:spPr bwMode="auto">
            <a:xfrm>
              <a:off x="5241022" y="2090317"/>
              <a:ext cx="331015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超  导</a:t>
              </a:r>
              <a:endParaRPr kumimoji="1" lang="en-US" altLang="zh-CN" sz="24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12" name="Text Box 2"/>
            <p:cNvSpPr txBox="1">
              <a:spLocks noChangeArrowheads="1"/>
            </p:cNvSpPr>
            <p:nvPr/>
          </p:nvSpPr>
          <p:spPr bwMode="auto">
            <a:xfrm>
              <a:off x="5296627" y="2758150"/>
              <a:ext cx="3363398" cy="40011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MLX</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磁浮列车</a:t>
              </a:r>
              <a:endParaRPr kumimoji="1" lang="en-US" altLang="zh-CN" sz="2000" b="1" spc="200" dirty="0">
                <a:solidFill>
                  <a:srgbClr val="FF0000"/>
                </a:solidFill>
                <a:effectLst>
                  <a:outerShdw blurRad="38100" dist="38100" dir="2700000" algn="tl">
                    <a:srgbClr val="C0C0C0"/>
                  </a:outerShdw>
                </a:effectLst>
                <a:ea typeface="微软雅黑 Light" panose="020B0502040204020203" pitchFamily="34" charset="-122"/>
              </a:endParaRPr>
            </a:p>
          </p:txBody>
        </p:sp>
      </p:grpSp>
      <p:sp>
        <p:nvSpPr>
          <p:cNvPr id="13" name="Text Box 2"/>
          <p:cNvSpPr txBox="1">
            <a:spLocks noChangeArrowheads="1"/>
          </p:cNvSpPr>
          <p:nvPr/>
        </p:nvSpPr>
        <p:spPr bwMode="auto">
          <a:xfrm>
            <a:off x="5093116" y="1399455"/>
            <a:ext cx="3279863"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列车运行速度分类</a:t>
            </a:r>
            <a:endParaRPr kumimoji="1" lang="en-US" altLang="zh-CN"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133576" y="2256108"/>
            <a:ext cx="3363398" cy="2105059"/>
            <a:chOff x="1266339" y="2090317"/>
            <a:chExt cx="3363398" cy="2105059"/>
          </a:xfrm>
        </p:grpSpPr>
        <p:sp>
          <p:nvSpPr>
            <p:cNvPr id="15" name="Text Box 2"/>
            <p:cNvSpPr txBox="1">
              <a:spLocks noChangeArrowheads="1"/>
            </p:cNvSpPr>
            <p:nvPr/>
          </p:nvSpPr>
          <p:spPr bwMode="auto">
            <a:xfrm>
              <a:off x="1266339" y="2090317"/>
              <a:ext cx="319894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高  速</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6" name="Text Box 2"/>
            <p:cNvSpPr txBox="1">
              <a:spLocks noChangeArrowheads="1"/>
            </p:cNvSpPr>
            <p:nvPr/>
          </p:nvSpPr>
          <p:spPr bwMode="auto">
            <a:xfrm>
              <a:off x="1266339" y="2733437"/>
              <a:ext cx="3363398" cy="1461939"/>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城际交通</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5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和</a:t>
              </a: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MLX</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r>
                <a:rPr lang="en-US" altLang="zh-CN" sz="2000" b="1" spc="200" dirty="0" smtClean="0">
                  <a:solidFill>
                    <a:srgbClr val="0070C0"/>
                  </a:solidFill>
                  <a:effectLst>
                    <a:outerShdw blurRad="38100" dist="38100" dir="2700000" algn="tl">
                      <a:srgbClr val="C0C0C0"/>
                    </a:outerShdw>
                  </a:effectLst>
                  <a:latin typeface="+mn-lt"/>
                  <a:ea typeface="微软雅黑" panose="020B0503020204020204" pitchFamily="34" charset="-122"/>
                </a:rPr>
                <a:t>500km/h</a:t>
              </a:r>
              <a:endParaRPr kumimoji="1" lang="en-US" altLang="zh-CN" sz="2000" b="1" spc="200" dirty="0">
                <a:solidFill>
                  <a:srgbClr val="0070C0"/>
                </a:solidFill>
                <a:effectLst>
                  <a:outerShdw blurRad="38100" dist="38100" dir="2700000" algn="tl">
                    <a:srgbClr val="C0C0C0"/>
                  </a:outerShdw>
                </a:effectLst>
                <a:latin typeface="+mn-lt"/>
                <a:ea typeface="微软雅黑" panose="020B0503020204020204" pitchFamily="34" charset="-122"/>
              </a:endParaRPr>
            </a:p>
            <a:p>
              <a:pPr>
                <a:spcAft>
                  <a:spcPts val="1500"/>
                </a:spcAft>
                <a:defRPr/>
              </a:pPr>
              <a:endParaRPr kumimoji="1" lang="en-US" altLang="zh-CN"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endParaRPr>
            </a:p>
          </p:txBody>
        </p:sp>
      </p:grpSp>
      <p:grpSp>
        <p:nvGrpSpPr>
          <p:cNvPr id="17" name="组合 16"/>
          <p:cNvGrpSpPr/>
          <p:nvPr/>
        </p:nvGrpSpPr>
        <p:grpSpPr>
          <a:xfrm>
            <a:off x="5077970" y="4288969"/>
            <a:ext cx="3419003" cy="1568079"/>
            <a:chOff x="5241022" y="2090317"/>
            <a:chExt cx="3419003" cy="1568079"/>
          </a:xfrm>
        </p:grpSpPr>
        <p:sp>
          <p:nvSpPr>
            <p:cNvPr id="18" name="Text Box 2"/>
            <p:cNvSpPr txBox="1">
              <a:spLocks noChangeArrowheads="1"/>
            </p:cNvSpPr>
            <p:nvPr/>
          </p:nvSpPr>
          <p:spPr bwMode="auto">
            <a:xfrm>
              <a:off x="5241022" y="2090317"/>
              <a:ext cx="3310153"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  速</a:t>
              </a:r>
              <a:endParaRPr kumimoji="1" lang="en-US" altLang="zh-CN"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9" name="Text Box 2"/>
            <p:cNvSpPr txBox="1">
              <a:spLocks noChangeArrowheads="1"/>
            </p:cNvSpPr>
            <p:nvPr/>
          </p:nvSpPr>
          <p:spPr bwMode="auto">
            <a:xfrm>
              <a:off x="5296628" y="2758150"/>
              <a:ext cx="3363397" cy="90024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城市内、市郊交通</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spcAft>
                  <a:spcPts val="1500"/>
                </a:spcAft>
                <a:defRPr/>
              </a:pP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r>
                <a:rPr lang="en-US" altLang="zh-CN" sz="2000" b="1" spc="200" dirty="0" smtClean="0">
                  <a:solidFill>
                    <a:srgbClr val="0070C0"/>
                  </a:solidFill>
                  <a:effectLst>
                    <a:outerShdw blurRad="38100" dist="38100" dir="2700000" algn="tl">
                      <a:srgbClr val="C0C0C0"/>
                    </a:outerShdw>
                  </a:effectLst>
                  <a:latin typeface="+mn-lt"/>
                  <a:ea typeface="微软雅黑" panose="020B0503020204020204" pitchFamily="34" charset="-122"/>
                </a:rPr>
                <a:t>100km/h</a:t>
              </a:r>
              <a:endParaRPr kumimoji="1" lang="en-US" altLang="zh-CN" sz="2000" b="1" spc="200" dirty="0">
                <a:solidFill>
                  <a:srgbClr val="FF0000"/>
                </a:solidFill>
                <a:effectLst>
                  <a:outerShdw blurRad="38100" dist="38100" dir="2700000" algn="tl">
                    <a:srgbClr val="C0C0C0"/>
                  </a:outerShdw>
                </a:effectLst>
                <a:latin typeface="+mn-lt"/>
                <a:ea typeface="微软雅黑 Light" panose="020B0502040204020203" pitchFamily="34" charset="-122"/>
              </a:endParaRPr>
            </a:p>
          </p:txBody>
        </p:sp>
      </p:grpSp>
    </p:spTree>
    <p:extLst>
      <p:ext uri="{BB962C8B-B14F-4D97-AF65-F5344CB8AC3E}">
        <p14:creationId xmlns:p14="http://schemas.microsoft.com/office/powerpoint/2010/main" val="39193073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53"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p:cTn id="10" dur="500" fill="hold"/>
                                        <p:tgtEl>
                                          <p:spTgt spid="3"/>
                                        </p:tgtEl>
                                        <p:attrNameLst>
                                          <p:attrName>ppt_w</p:attrName>
                                        </p:attrNameLst>
                                      </p:cBhvr>
                                      <p:tavLst>
                                        <p:tav tm="0">
                                          <p:val>
                                            <p:fltVal val="0"/>
                                          </p:val>
                                        </p:tav>
                                        <p:tav tm="100000">
                                          <p:val>
                                            <p:strVal val="#ppt_w"/>
                                          </p:val>
                                        </p:tav>
                                      </p:tavLst>
                                    </p:anim>
                                    <p:anim calcmode="lin" valueType="num">
                                      <p:cBhvr>
                                        <p:cTn id="11" dur="500" fill="hold"/>
                                        <p:tgtEl>
                                          <p:spTgt spid="3"/>
                                        </p:tgtEl>
                                        <p:attrNameLst>
                                          <p:attrName>ppt_h</p:attrName>
                                        </p:attrNameLst>
                                      </p:cBhvr>
                                      <p:tavLst>
                                        <p:tav tm="0">
                                          <p:val>
                                            <p:fltVal val="0"/>
                                          </p:val>
                                        </p:tav>
                                        <p:tav tm="100000">
                                          <p:val>
                                            <p:strVal val="#ppt_h"/>
                                          </p:val>
                                        </p:tav>
                                      </p:tavLst>
                                    </p:anim>
                                    <p:animEffect transition="in" filter="fade">
                                      <p:cBhvr>
                                        <p:cTn id="12" dur="500"/>
                                        <p:tgtEl>
                                          <p:spTgt spid="3"/>
                                        </p:tgtEl>
                                      </p:cBhvr>
                                    </p:animEffect>
                                  </p:childTnLst>
                                </p:cTn>
                              </p:par>
                              <p:par>
                                <p:cTn id="13" presetID="53"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par>
                          <p:cTn id="23" fill="hold">
                            <p:stCondLst>
                              <p:cond delay="500"/>
                            </p:stCondLst>
                            <p:childTnLst>
                              <p:par>
                                <p:cTn id="24" presetID="53" presetClass="entr" presetSubtype="16"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ppt_w</p:attrName>
                                        </p:attrNameLst>
                                      </p:cBhvr>
                                      <p:tavLst>
                                        <p:tav tm="0">
                                          <p:val>
                                            <p:fltVal val="0"/>
                                          </p:val>
                                        </p:tav>
                                        <p:tav tm="100000">
                                          <p:val>
                                            <p:strVal val="#ppt_w"/>
                                          </p:val>
                                        </p:tav>
                                      </p:tavLst>
                                    </p:anim>
                                    <p:anim calcmode="lin" valueType="num">
                                      <p:cBhvr>
                                        <p:cTn id="27" dur="500" fill="hold"/>
                                        <p:tgtEl>
                                          <p:spTgt spid="14"/>
                                        </p:tgtEl>
                                        <p:attrNameLst>
                                          <p:attrName>ppt_h</p:attrName>
                                        </p:attrNameLst>
                                      </p:cBhvr>
                                      <p:tavLst>
                                        <p:tav tm="0">
                                          <p:val>
                                            <p:fltVal val="0"/>
                                          </p:val>
                                        </p:tav>
                                        <p:tav tm="100000">
                                          <p:val>
                                            <p:strVal val="#ppt_h"/>
                                          </p:val>
                                        </p:tav>
                                      </p:tavLst>
                                    </p:anim>
                                    <p:animEffect transition="in" filter="fade">
                                      <p:cBhvr>
                                        <p:cTn id="28" dur="500"/>
                                        <p:tgtEl>
                                          <p:spTgt spid="14"/>
                                        </p:tgtEl>
                                      </p:cBhvr>
                                    </p:animEffect>
                                  </p:childTnLst>
                                </p:cTn>
                              </p:par>
                              <p:par>
                                <p:cTn id="29" presetID="53" presetClass="entr" presetSubtype="16"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磁浮列车分类</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1340" y="4187832"/>
            <a:ext cx="30480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图片 2"/>
          <p:cNvPicPr>
            <a:picLocks/>
          </p:cNvPicPr>
          <p:nvPr/>
        </p:nvPicPr>
        <p:blipFill>
          <a:blip r:embed="rId4">
            <a:extLst>
              <a:ext uri="{28A0092B-C50C-407E-A947-70E740481C1C}">
                <a14:useLocalDpi xmlns:a14="http://schemas.microsoft.com/office/drawing/2010/main" val="0"/>
              </a:ext>
            </a:extLst>
          </a:blip>
          <a:stretch>
            <a:fillRect/>
          </a:stretch>
        </p:blipFill>
        <p:spPr>
          <a:xfrm>
            <a:off x="5014610" y="4187832"/>
            <a:ext cx="30492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图片 5"/>
          <p:cNvPicPr>
            <a:picLocks/>
          </p:cNvPicPr>
          <p:nvPr/>
        </p:nvPicPr>
        <p:blipFill>
          <a:blip r:embed="rId5">
            <a:extLst>
              <a:ext uri="{28A0092B-C50C-407E-A947-70E740481C1C}">
                <a14:useLocalDpi xmlns:a14="http://schemas.microsoft.com/office/drawing/2010/main" val="0"/>
              </a:ext>
            </a:extLst>
          </a:blip>
          <a:stretch>
            <a:fillRect/>
          </a:stretch>
        </p:blipFill>
        <p:spPr>
          <a:xfrm>
            <a:off x="3203575" y="1434220"/>
            <a:ext cx="3048000" cy="137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7" name="组合 6"/>
          <p:cNvGrpSpPr/>
          <p:nvPr/>
        </p:nvGrpSpPr>
        <p:grpSpPr>
          <a:xfrm>
            <a:off x="1949193" y="2004290"/>
            <a:ext cx="5555565" cy="4367171"/>
            <a:chOff x="1949193" y="2004290"/>
            <a:chExt cx="5555565" cy="4367171"/>
          </a:xfrm>
        </p:grpSpPr>
        <p:sp>
          <p:nvSpPr>
            <p:cNvPr id="9" name="Text Box 2"/>
            <p:cNvSpPr txBox="1">
              <a:spLocks noChangeArrowheads="1"/>
            </p:cNvSpPr>
            <p:nvPr/>
          </p:nvSpPr>
          <p:spPr bwMode="auto">
            <a:xfrm>
              <a:off x="3260340" y="3235216"/>
              <a:ext cx="2933272"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典型</a:t>
              </a:r>
              <a:r>
                <a:rPr lang="zh-CN" altLang="en-US"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a:t>
              </a: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磁浮列车</a:t>
              </a:r>
              <a:endParaRPr kumimoji="1" lang="en-US" altLang="zh-CN"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5" name="组合 4"/>
            <p:cNvGrpSpPr/>
            <p:nvPr/>
          </p:nvGrpSpPr>
          <p:grpSpPr>
            <a:xfrm>
              <a:off x="1949193" y="2004290"/>
              <a:ext cx="5555565" cy="4367171"/>
              <a:chOff x="1949792" y="2004290"/>
              <a:chExt cx="5555565" cy="4367171"/>
            </a:xfrm>
          </p:grpSpPr>
          <p:sp>
            <p:nvSpPr>
              <p:cNvPr id="10" name="左弧形箭头 9"/>
              <p:cNvSpPr/>
              <p:nvPr/>
            </p:nvSpPr>
            <p:spPr bwMode="gray">
              <a:xfrm flipV="1">
                <a:off x="1949792" y="2004290"/>
                <a:ext cx="616981" cy="1968844"/>
              </a:xfrm>
              <a:prstGeom prst="curv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6" name="左弧形箭头 15"/>
              <p:cNvSpPr/>
              <p:nvPr/>
            </p:nvSpPr>
            <p:spPr bwMode="gray">
              <a:xfrm flipH="1">
                <a:off x="6888376" y="2004290"/>
                <a:ext cx="616981" cy="1968844"/>
              </a:xfrm>
              <a:prstGeom prst="curv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5" name="左弧形箭头 14"/>
              <p:cNvSpPr/>
              <p:nvPr/>
            </p:nvSpPr>
            <p:spPr bwMode="gray">
              <a:xfrm rot="5400000" flipH="1">
                <a:off x="4419086" y="5078549"/>
                <a:ext cx="616981" cy="1968844"/>
              </a:xfrm>
              <a:prstGeom prst="curv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2325953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构成</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0">
            <a:off x="3473545" y="3368820"/>
            <a:ext cx="2580640" cy="914400"/>
          </a:xfrm>
          <a:prstGeom prst="rect">
            <a:avLst/>
          </a:prstGeom>
        </p:spPr>
      </p:pic>
      <p:grpSp>
        <p:nvGrpSpPr>
          <p:cNvPr id="12" name="组合 11"/>
          <p:cNvGrpSpPr/>
          <p:nvPr/>
        </p:nvGrpSpPr>
        <p:grpSpPr>
          <a:xfrm>
            <a:off x="1705234" y="1218790"/>
            <a:ext cx="1800000" cy="1541665"/>
            <a:chOff x="1705234" y="1218790"/>
            <a:chExt cx="1800000" cy="1541665"/>
          </a:xfrm>
        </p:grpSpPr>
        <p:pic>
          <p:nvPicPr>
            <p:cNvPr id="3" name="图片 2"/>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1705234" y="1680455"/>
              <a:ext cx="1800000" cy="1080000"/>
            </a:xfrm>
            <a:prstGeom prst="ellipse">
              <a:avLst/>
            </a:prstGeom>
            <a:ln>
              <a:noFill/>
            </a:ln>
            <a:effectLst>
              <a:softEdge rad="112500"/>
            </a:effectLst>
          </p:spPr>
        </p:pic>
        <p:sp>
          <p:nvSpPr>
            <p:cNvPr id="8" name="Text Box 2"/>
            <p:cNvSpPr txBox="1">
              <a:spLocks noChangeArrowheads="1"/>
            </p:cNvSpPr>
            <p:nvPr/>
          </p:nvSpPr>
          <p:spPr bwMode="auto">
            <a:xfrm>
              <a:off x="1777704" y="1218790"/>
              <a:ext cx="1655060"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悬浮系统</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1705234" y="5085109"/>
            <a:ext cx="1800000" cy="1505665"/>
            <a:chOff x="1705234" y="5085109"/>
            <a:chExt cx="1800000" cy="1505665"/>
          </a:xfrm>
        </p:grpSpPr>
        <p:pic>
          <p:nvPicPr>
            <p:cNvPr id="5" name="图片 4"/>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1705234" y="5085109"/>
              <a:ext cx="1800000" cy="1008000"/>
            </a:xfrm>
            <a:prstGeom prst="ellipse">
              <a:avLst/>
            </a:prstGeom>
            <a:ln>
              <a:noFill/>
            </a:ln>
            <a:effectLst>
              <a:softEdge rad="112500"/>
            </a:effectLst>
          </p:spPr>
        </p:pic>
        <p:sp>
          <p:nvSpPr>
            <p:cNvPr id="9" name="Text Box 2"/>
            <p:cNvSpPr txBox="1">
              <a:spLocks noChangeArrowheads="1"/>
            </p:cNvSpPr>
            <p:nvPr/>
          </p:nvSpPr>
          <p:spPr bwMode="auto">
            <a:xfrm>
              <a:off x="1777704" y="6129109"/>
              <a:ext cx="1655060"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导向系统</a:t>
              </a:r>
              <a:endParaRPr kumimoji="1" lang="en-US" altLang="zh-CN"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grpSp>
        <p:nvGrpSpPr>
          <p:cNvPr id="14" name="组合 13"/>
          <p:cNvGrpSpPr/>
          <p:nvPr/>
        </p:nvGrpSpPr>
        <p:grpSpPr>
          <a:xfrm>
            <a:off x="6194853" y="1218789"/>
            <a:ext cx="1800000" cy="1497499"/>
            <a:chOff x="6194853" y="1218789"/>
            <a:chExt cx="1800000" cy="1497499"/>
          </a:xfrm>
        </p:grpSpPr>
        <p:pic>
          <p:nvPicPr>
            <p:cNvPr id="4" name="图片 3"/>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6194853" y="1724622"/>
              <a:ext cx="1800000" cy="991666"/>
            </a:xfrm>
            <a:prstGeom prst="ellipse">
              <a:avLst/>
            </a:prstGeom>
            <a:ln>
              <a:noFill/>
            </a:ln>
            <a:effectLst>
              <a:softEdge rad="112500"/>
            </a:effectLst>
          </p:spPr>
        </p:pic>
        <p:sp>
          <p:nvSpPr>
            <p:cNvPr id="10" name="Text Box 2"/>
            <p:cNvSpPr txBox="1">
              <a:spLocks noChangeArrowheads="1"/>
            </p:cNvSpPr>
            <p:nvPr/>
          </p:nvSpPr>
          <p:spPr bwMode="auto">
            <a:xfrm>
              <a:off x="6267323" y="1218789"/>
              <a:ext cx="1655060"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驱动系统</a:t>
              </a:r>
              <a:endParaRPr kumimoji="1" lang="en-US" altLang="zh-CN"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grpSp>
        <p:nvGrpSpPr>
          <p:cNvPr id="15" name="组合 14"/>
          <p:cNvGrpSpPr/>
          <p:nvPr/>
        </p:nvGrpSpPr>
        <p:grpSpPr>
          <a:xfrm>
            <a:off x="6267323" y="5049109"/>
            <a:ext cx="1655060" cy="1541664"/>
            <a:chOff x="6267323" y="5049109"/>
            <a:chExt cx="1655060" cy="1541664"/>
          </a:xfrm>
        </p:grpSpPr>
        <p:pic>
          <p:nvPicPr>
            <p:cNvPr id="6" name="图片 5"/>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282597" y="5049109"/>
              <a:ext cx="1624512" cy="1080000"/>
            </a:xfrm>
            <a:prstGeom prst="ellipse">
              <a:avLst/>
            </a:prstGeom>
            <a:ln>
              <a:noFill/>
            </a:ln>
            <a:effectLst>
              <a:softEdge rad="112500"/>
            </a:effectLst>
          </p:spPr>
        </p:pic>
        <p:sp>
          <p:nvSpPr>
            <p:cNvPr id="11" name="Text Box 2"/>
            <p:cNvSpPr txBox="1">
              <a:spLocks noChangeArrowheads="1"/>
            </p:cNvSpPr>
            <p:nvPr/>
          </p:nvSpPr>
          <p:spPr bwMode="auto">
            <a:xfrm>
              <a:off x="6267323" y="6129108"/>
              <a:ext cx="1655060"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运控系统</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sp>
        <p:nvSpPr>
          <p:cNvPr id="7" name="燕尾形箭头 6"/>
          <p:cNvSpPr>
            <a:spLocks noChangeAspect="1"/>
          </p:cNvSpPr>
          <p:nvPr/>
        </p:nvSpPr>
        <p:spPr bwMode="gray">
          <a:xfrm rot="18900000" flipV="1">
            <a:off x="5437051" y="2804049"/>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3" name="燕尾形箭头 12"/>
          <p:cNvSpPr>
            <a:spLocks noChangeAspect="1"/>
          </p:cNvSpPr>
          <p:nvPr/>
        </p:nvSpPr>
        <p:spPr bwMode="gray">
          <a:xfrm rot="2700000" flipH="1" flipV="1">
            <a:off x="3316486" y="2792590"/>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8" name="燕尾形箭头 17"/>
          <p:cNvSpPr>
            <a:spLocks noChangeAspect="1"/>
          </p:cNvSpPr>
          <p:nvPr/>
        </p:nvSpPr>
        <p:spPr bwMode="gray">
          <a:xfrm rot="2700000">
            <a:off x="5509523" y="4729794"/>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9" name="燕尾形箭头 18"/>
          <p:cNvSpPr>
            <a:spLocks noChangeAspect="1"/>
          </p:cNvSpPr>
          <p:nvPr/>
        </p:nvSpPr>
        <p:spPr bwMode="gray">
          <a:xfrm rot="18900000" flipH="1">
            <a:off x="3488843" y="4768548"/>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6391154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构成</a:t>
            </a:r>
          </a:p>
        </p:txBody>
      </p:sp>
      <p:pic>
        <p:nvPicPr>
          <p:cNvPr id="17" name="图片 16"/>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12925" y="2003851"/>
            <a:ext cx="5829300" cy="3886200"/>
          </a:xfrm>
          <a:prstGeom prst="rect">
            <a:avLst/>
          </a:prstGeom>
          <a:ln>
            <a:noFill/>
          </a:ln>
          <a:effectLst>
            <a:softEdge rad="112500"/>
          </a:effectLst>
        </p:spPr>
      </p:pic>
      <p:grpSp>
        <p:nvGrpSpPr>
          <p:cNvPr id="20" name="组合 19"/>
          <p:cNvGrpSpPr/>
          <p:nvPr/>
        </p:nvGrpSpPr>
        <p:grpSpPr>
          <a:xfrm>
            <a:off x="2566086" y="1542186"/>
            <a:ext cx="4577824" cy="4809530"/>
            <a:chOff x="2566086" y="1542186"/>
            <a:chExt cx="4577824" cy="4809530"/>
          </a:xfrm>
        </p:grpSpPr>
        <p:sp>
          <p:nvSpPr>
            <p:cNvPr id="21" name="Text Box 2"/>
            <p:cNvSpPr txBox="1">
              <a:spLocks noChangeArrowheads="1"/>
            </p:cNvSpPr>
            <p:nvPr/>
          </p:nvSpPr>
          <p:spPr bwMode="auto">
            <a:xfrm>
              <a:off x="4036540" y="5890051"/>
              <a:ext cx="1851099"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a:t>
              </a:r>
              <a:endParaRPr kumimoji="1"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p:txBody>
        </p:sp>
        <p:sp>
          <p:nvSpPr>
            <p:cNvPr id="22" name="Text Box 2"/>
            <p:cNvSpPr txBox="1">
              <a:spLocks noChangeArrowheads="1"/>
            </p:cNvSpPr>
            <p:nvPr/>
          </p:nvSpPr>
          <p:spPr bwMode="auto">
            <a:xfrm>
              <a:off x="2566086" y="1542186"/>
              <a:ext cx="1851099"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a:t>
              </a:r>
              <a:r>
                <a:rPr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endParaRPr kumimoji="1"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p:txBody>
        </p:sp>
        <p:sp>
          <p:nvSpPr>
            <p:cNvPr id="23" name="Text Box 2"/>
            <p:cNvSpPr txBox="1">
              <a:spLocks noChangeArrowheads="1"/>
            </p:cNvSpPr>
            <p:nvPr/>
          </p:nvSpPr>
          <p:spPr bwMode="auto">
            <a:xfrm>
              <a:off x="5292811" y="1542186"/>
              <a:ext cx="1851099"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MLX</a:t>
              </a:r>
              <a:endParaRPr kumimoji="1"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p:txBody>
        </p:sp>
      </p:grpSp>
    </p:spTree>
    <p:extLst>
      <p:ext uri="{BB962C8B-B14F-4D97-AF65-F5344CB8AC3E}">
        <p14:creationId xmlns:p14="http://schemas.microsoft.com/office/powerpoint/2010/main" val="12594389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 name="Text Box 2"/>
          <p:cNvSpPr txBox="1">
            <a:spLocks noChangeArrowheads="1"/>
          </p:cNvSpPr>
          <p:nvPr/>
        </p:nvSpPr>
        <p:spPr bwMode="auto">
          <a:xfrm>
            <a:off x="879475" y="1352030"/>
            <a:ext cx="6312157"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电磁吸力悬浮</a:t>
            </a:r>
            <a:r>
              <a:rPr lang="zh-CN" altLang="en-US"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原理（中</a:t>
            </a:r>
            <a:r>
              <a:rPr lang="zh-CN" altLang="en-US"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低速） </a:t>
            </a:r>
            <a:endParaRPr kumimoji="1" lang="en-US" altLang="zh-CN"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75" y="2171812"/>
            <a:ext cx="4876800" cy="3985260"/>
          </a:xfrm>
          <a:prstGeom prst="rect">
            <a:avLst/>
          </a:prstGeom>
        </p:spPr>
      </p:pic>
      <p:sp>
        <p:nvSpPr>
          <p:cNvPr id="24" name="Text Box 2"/>
          <p:cNvSpPr txBox="1">
            <a:spLocks noChangeArrowheads="1"/>
          </p:cNvSpPr>
          <p:nvPr/>
        </p:nvSpPr>
        <p:spPr bwMode="auto">
          <a:xfrm>
            <a:off x="5923007" y="2171812"/>
            <a:ext cx="3072713" cy="411907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吸引</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F</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悬浮轨</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传感器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检测电磁铁与悬浮轨间的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气隙</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控制电磁铁线圈</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励磁电流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，保持稳定悬浮。</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电磁吸力的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垂向分力</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悬浮力</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电磁吸力</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横向</a:t>
            </a:r>
            <a:r>
              <a:rPr kumimoji="1"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分力</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导向力</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46996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 name="Text Box 2"/>
          <p:cNvSpPr txBox="1">
            <a:spLocks noChangeArrowheads="1"/>
          </p:cNvSpPr>
          <p:nvPr/>
        </p:nvSpPr>
        <p:spPr bwMode="auto">
          <a:xfrm>
            <a:off x="879475" y="1352030"/>
            <a:ext cx="6312157"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电磁吸力悬浮</a:t>
            </a:r>
            <a:r>
              <a:rPr lang="zh-CN" altLang="en-US"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原理</a:t>
            </a: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 </a:t>
            </a:r>
            <a:endParaRPr kumimoji="1" lang="en-US" altLang="zh-CN"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3160" y="2113564"/>
            <a:ext cx="7148830" cy="2476500"/>
          </a:xfrm>
          <a:prstGeom prst="rect">
            <a:avLst/>
          </a:prstGeom>
        </p:spPr>
      </p:pic>
      <p:sp>
        <p:nvSpPr>
          <p:cNvPr id="24" name="Text Box 2"/>
          <p:cNvSpPr txBox="1">
            <a:spLocks noChangeArrowheads="1"/>
          </p:cNvSpPr>
          <p:nvPr/>
        </p:nvSpPr>
        <p:spPr bwMode="auto">
          <a:xfrm>
            <a:off x="879475" y="5100232"/>
            <a:ext cx="5546039" cy="127214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吸引</a:t>
            </a:r>
            <a:r>
              <a:rPr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轨道</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，产生悬浮力；</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传感器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检测电磁铁与轨道间的</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气隙</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控制电磁铁线圈</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励磁电流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，保持稳定悬浮。</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22467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 name="Text Box 2"/>
          <p:cNvSpPr txBox="1">
            <a:spLocks noChangeArrowheads="1"/>
          </p:cNvSpPr>
          <p:nvPr/>
        </p:nvSpPr>
        <p:spPr bwMode="auto">
          <a:xfrm>
            <a:off x="879476" y="1352030"/>
            <a:ext cx="3527768"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电动斥力悬浮原理</a:t>
            </a:r>
            <a:endParaRPr kumimoji="1" lang="en-US" altLang="zh-CN"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002250"/>
            <a:ext cx="5943600" cy="3657600"/>
          </a:xfrm>
          <a:prstGeom prst="rect">
            <a:avLst/>
          </a:prstGeom>
        </p:spPr>
      </p:pic>
      <p:sp>
        <p:nvSpPr>
          <p:cNvPr id="24" name="Text Box 2"/>
          <p:cNvSpPr txBox="1">
            <a:spLocks noChangeArrowheads="1"/>
          </p:cNvSpPr>
          <p:nvPr/>
        </p:nvSpPr>
        <p:spPr bwMode="auto">
          <a:xfrm>
            <a:off x="6863725" y="1989433"/>
            <a:ext cx="1928281" cy="2811026"/>
          </a:xfrm>
          <a:prstGeom prst="rect">
            <a:avLst/>
          </a:prstGeom>
          <a:noFill/>
          <a:ln w="9525">
            <a:noFill/>
            <a:miter lim="800000"/>
            <a:headEnd/>
            <a:tailEnd/>
          </a:ln>
          <a:effectLst/>
        </p:spPr>
        <p:txBody>
          <a:bodyPr wrap="square" lIns="0" rIns="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列车安装</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超导</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磁体</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U</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形槽</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轨道安装</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悬浮电磁铁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，兼顾</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轨道内侧壁安装</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同步直线电机定子</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6" name="Text Box 2"/>
          <p:cNvSpPr txBox="1">
            <a:spLocks noChangeArrowheads="1"/>
          </p:cNvSpPr>
          <p:nvPr/>
        </p:nvSpPr>
        <p:spPr bwMode="auto">
          <a:xfrm>
            <a:off x="879475" y="5709054"/>
            <a:ext cx="6147858" cy="83612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低速时，斥力小，不能悬浮，需要</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支撑轮</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辅助；</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速度超过某一值，列车悬浮</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763272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kumimoji="0" lang="zh-CN" altLang="en-US" sz="3200" b="1" spc="200" dirty="0" smtClean="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a:t>
            </a:r>
            <a:r>
              <a:rPr kumimoji="0" lang="zh-CN" altLang="en-US" sz="3200" b="1" spc="200" dirty="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0" name="Text Box 2"/>
          <p:cNvSpPr txBox="1">
            <a:spLocks noChangeArrowheads="1"/>
          </p:cNvSpPr>
          <p:nvPr/>
        </p:nvSpPr>
        <p:spPr bwMode="auto">
          <a:xfrm>
            <a:off x="980647" y="1270202"/>
            <a:ext cx="3629453" cy="164147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抗磁质悬浮</a:t>
            </a:r>
            <a:endParaRPr kumimoji="1" lang="en-US" altLang="zh-CN"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Aft>
                <a:spcPts val="1000"/>
              </a:spcAft>
              <a:defRPr/>
            </a:pP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相对磁导率</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小于</a:t>
            </a:r>
            <a:r>
              <a:rPr kumimoji="1"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1</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的磁</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材料</a:t>
            </a:r>
            <a:endPar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a:p>
            <a:pPr>
              <a:defRPr/>
            </a:pP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抗磁质的磁化率</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绝对值</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小</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，需要比较强的磁场</a:t>
            </a:r>
          </a:p>
        </p:txBody>
      </p:sp>
      <p:sp>
        <p:nvSpPr>
          <p:cNvPr id="12" name="Text Box 2"/>
          <p:cNvSpPr txBox="1">
            <a:spLocks noChangeArrowheads="1"/>
          </p:cNvSpPr>
          <p:nvPr/>
        </p:nvSpPr>
        <p:spPr bwMode="auto">
          <a:xfrm>
            <a:off x="980647" y="3118052"/>
            <a:ext cx="3629453" cy="164147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400" b="1" spc="2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超导斥力</a:t>
            </a:r>
            <a:r>
              <a:rPr kumimoji="1"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a:t>
            </a:r>
            <a:endParaRPr kumimoji="1" lang="en-US" altLang="zh-CN"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Aft>
                <a:spcPts val="1000"/>
              </a:spcAft>
              <a:defRPr/>
            </a:pP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迈</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斯纳</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效应  </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磁通</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不能穿透</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超导体</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超导体</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磁化率</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等于</a:t>
            </a:r>
            <a:r>
              <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a:t>
            </a:r>
            <a:endPar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13" name="Text Box 2"/>
          <p:cNvSpPr txBox="1">
            <a:spLocks noChangeArrowheads="1"/>
          </p:cNvSpPr>
          <p:nvPr/>
        </p:nvSpPr>
        <p:spPr bwMode="auto">
          <a:xfrm>
            <a:off x="4727575" y="1270202"/>
            <a:ext cx="3965575" cy="269304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400"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超导钉扎</a:t>
            </a:r>
            <a:r>
              <a:rPr kumimoji="1" lang="zh-CN" altLang="en-US" sz="24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a:t>
            </a:r>
            <a:endParaRPr kumimoji="1" lang="en-US" altLang="zh-CN" sz="24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Aft>
                <a:spcPts val="1000"/>
              </a:spcAft>
              <a:defRPr/>
            </a:pP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非理想第二类</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超导体具有</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钉扎</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效应</a:t>
            </a:r>
            <a:endPar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spcAft>
                <a:spcPts val="1000"/>
              </a:spcAft>
              <a:defRPr/>
            </a:pP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超导体处于</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混合态</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时可以</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俘获并钉扎磁力线，与磁场产生钉扎</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力</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能够实现</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静止悬浮</a:t>
            </a:r>
            <a:endPar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endParaRPr>
          </a:p>
        </p:txBody>
      </p:sp>
      <p:sp>
        <p:nvSpPr>
          <p:cNvPr id="14" name="Text Box 2"/>
          <p:cNvSpPr txBox="1">
            <a:spLocks noChangeArrowheads="1"/>
          </p:cNvSpPr>
          <p:nvPr/>
        </p:nvSpPr>
        <p:spPr bwMode="auto">
          <a:xfrm>
            <a:off x="980647" y="4965902"/>
            <a:ext cx="5839253" cy="1333698"/>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400" b="1" spc="2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涡流悬浮</a:t>
            </a:r>
            <a:endParaRPr kumimoji="1" lang="en-US" altLang="zh-CN"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常规磁介质表面</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或者内部产生</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涡流</a:t>
            </a:r>
            <a:endPar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产生</a:t>
            </a:r>
            <a:r>
              <a:rPr kumimoji="1"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抗磁效应</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，使物体等效相对磁导率小于</a:t>
            </a:r>
            <a:r>
              <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a:t>
            </a:r>
            <a:endPar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2157160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kumimoji="0" lang="zh-CN" altLang="en-US" sz="3200" b="1" spc="200" dirty="0" smtClean="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a:t>
            </a:r>
            <a:r>
              <a:rPr kumimoji="0" lang="zh-CN" altLang="en-US" sz="3200" b="1" spc="200" dirty="0">
                <a:solidFill>
                  <a:srgbClr val="003399"/>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13" name="Text Box 2"/>
          <p:cNvSpPr txBox="1">
            <a:spLocks noChangeArrowheads="1"/>
          </p:cNvSpPr>
          <p:nvPr/>
        </p:nvSpPr>
        <p:spPr bwMode="auto">
          <a:xfrm>
            <a:off x="875872" y="1241627"/>
            <a:ext cx="2657904"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超导钉扎</a:t>
            </a:r>
            <a:r>
              <a:rPr kumimoji="1" lang="zh-CN" altLang="en-US"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a:t>
            </a:r>
            <a:endParaRPr kumimoji="1" lang="en-US" altLang="zh-CN"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 name="图片 1"/>
          <p:cNvPicPr>
            <a:picLocks/>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5872" y="1940160"/>
            <a:ext cx="4038600" cy="2857500"/>
          </a:xfrm>
          <a:prstGeom prst="rect">
            <a:avLst/>
          </a:prstGeom>
        </p:spPr>
      </p:pic>
      <p:pic>
        <p:nvPicPr>
          <p:cNvPr id="3" name="图片 2"/>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121221" y="1703292"/>
            <a:ext cx="3809524" cy="3512381"/>
          </a:xfrm>
          <a:prstGeom prst="rect">
            <a:avLst/>
          </a:prstGeom>
        </p:spPr>
      </p:pic>
      <p:pic>
        <p:nvPicPr>
          <p:cNvPr id="4" name="图片 3"/>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0672" y="5034528"/>
            <a:ext cx="3429000" cy="1538288"/>
          </a:xfrm>
          <a:prstGeom prst="rect">
            <a:avLst/>
          </a:prstGeom>
        </p:spPr>
      </p:pic>
      <p:sp>
        <p:nvSpPr>
          <p:cNvPr id="11" name="Text Box 2"/>
          <p:cNvSpPr txBox="1">
            <a:spLocks noChangeArrowheads="1"/>
          </p:cNvSpPr>
          <p:nvPr/>
        </p:nvSpPr>
        <p:spPr bwMode="auto">
          <a:xfrm>
            <a:off x="4432300" y="5673678"/>
            <a:ext cx="4498445"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利用</a:t>
            </a:r>
            <a:r>
              <a:rPr kumimoji="1" lang="zh-CN" altLang="en-US" sz="24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钉扎效应</a:t>
            </a:r>
            <a:r>
              <a:rPr kumimoji="1"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实现</a:t>
            </a:r>
            <a:r>
              <a:rPr kumimoji="1" lang="zh-CN" altLang="en-US" sz="24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a:t>
            </a:r>
            <a:r>
              <a:rPr kumimoji="1"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和</a:t>
            </a:r>
            <a:r>
              <a:rPr kumimoji="1" lang="zh-CN" altLang="en-US" sz="24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导向</a:t>
            </a:r>
            <a:endParaRPr kumimoji="1" lang="en-US" altLang="zh-CN" sz="24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12368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0" y="87521"/>
            <a:ext cx="9144000" cy="1015663"/>
          </a:xfrm>
          <a:prstGeom prst="rect">
            <a:avLst/>
          </a:prstGeom>
          <a:noFill/>
          <a:ln w="9525">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6000" b="1" dirty="0">
                <a:solidFill>
                  <a:srgbClr val="FF66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第 九 </a:t>
            </a:r>
            <a:r>
              <a:rPr lang="zh-CN" altLang="en-US" sz="6000" b="1" dirty="0" smtClean="0">
                <a:solidFill>
                  <a:srgbClr val="FF6600"/>
                </a:solidFill>
                <a:effectLst>
                  <a:outerShdw blurRad="38100" dist="38100" dir="2700000" algn="tl">
                    <a:srgbClr val="C0C0C0"/>
                  </a:outerShdw>
                </a:effectLst>
                <a:latin typeface="华文新魏" panose="02010800040101010101" pitchFamily="2" charset="-122"/>
                <a:ea typeface="华文新魏" panose="02010800040101010101" pitchFamily="2" charset="-122"/>
              </a:rPr>
              <a:t>讲</a:t>
            </a:r>
            <a:endParaRPr kumimoji="1" lang="en-US" altLang="zh-CN" sz="8000" b="1" dirty="0">
              <a:solidFill>
                <a:srgbClr val="0070C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
        <p:nvSpPr>
          <p:cNvPr id="4" name="Text Box 2"/>
          <p:cNvSpPr txBox="1">
            <a:spLocks noChangeArrowheads="1"/>
          </p:cNvSpPr>
          <p:nvPr/>
        </p:nvSpPr>
        <p:spPr bwMode="auto">
          <a:xfrm>
            <a:off x="0" y="2266431"/>
            <a:ext cx="9144000" cy="1015663"/>
          </a:xfrm>
          <a:prstGeom prst="rect">
            <a:avLst/>
          </a:prstGeom>
          <a:noFill/>
          <a:ln w="9525">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6000" b="1" dirty="0" smtClean="0">
                <a:solidFill>
                  <a:srgbClr val="0070C0"/>
                </a:solidFill>
                <a:effectLst>
                  <a:outerShdw blurRad="38100" dist="38100" dir="2700000" algn="tl">
                    <a:srgbClr val="C0C0C0"/>
                  </a:outerShdw>
                </a:effectLst>
                <a:latin typeface="华文新魏" panose="02010800040101010101" pitchFamily="2" charset="-122"/>
                <a:ea typeface="华文新魏" panose="02010800040101010101" pitchFamily="2" charset="-122"/>
              </a:rPr>
              <a:t>磁浮</a:t>
            </a:r>
            <a:r>
              <a:rPr lang="zh-CN" altLang="en-US" sz="6000" b="1" dirty="0">
                <a:solidFill>
                  <a:srgbClr val="0070C0"/>
                </a:solidFill>
                <a:effectLst>
                  <a:outerShdw blurRad="38100" dist="38100" dir="2700000" algn="tl">
                    <a:srgbClr val="C0C0C0"/>
                  </a:outerShdw>
                </a:effectLst>
                <a:latin typeface="华文新魏" panose="02010800040101010101" pitchFamily="2" charset="-122"/>
                <a:ea typeface="华文新魏" panose="02010800040101010101" pitchFamily="2" charset="-122"/>
              </a:rPr>
              <a:t>列车与磁浮</a:t>
            </a:r>
            <a:r>
              <a:rPr lang="zh-CN" altLang="en-US" sz="6000" b="1" dirty="0" smtClean="0">
                <a:solidFill>
                  <a:srgbClr val="0070C0"/>
                </a:solidFill>
                <a:effectLst>
                  <a:outerShdw blurRad="38100" dist="38100" dir="2700000" algn="tl">
                    <a:srgbClr val="C0C0C0"/>
                  </a:outerShdw>
                </a:effectLst>
                <a:latin typeface="华文新魏" panose="02010800040101010101" pitchFamily="2" charset="-122"/>
                <a:ea typeface="华文新魏" panose="02010800040101010101" pitchFamily="2" charset="-122"/>
              </a:rPr>
              <a:t>交通</a:t>
            </a:r>
            <a:endParaRPr kumimoji="1" lang="en-US" altLang="zh-CN" sz="6000" b="1" dirty="0" smtClean="0">
              <a:solidFill>
                <a:srgbClr val="0070C0"/>
              </a:solidFill>
              <a:effectLst>
                <a:outerShdw blurRad="38100" dist="38100" dir="2700000" algn="tl">
                  <a:srgbClr val="C0C0C0"/>
                </a:outerShdw>
              </a:effectLst>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5300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 name="Text Box 2"/>
          <p:cNvSpPr txBox="1">
            <a:spLocks noChangeArrowheads="1"/>
          </p:cNvSpPr>
          <p:nvPr/>
        </p:nvSpPr>
        <p:spPr bwMode="auto">
          <a:xfrm>
            <a:off x="879476" y="1352030"/>
            <a:ext cx="1846791"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驱动原理</a:t>
            </a:r>
            <a:endParaRPr kumimoji="1" lang="en-US" altLang="zh-CN"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76" y="4282524"/>
            <a:ext cx="4740593" cy="1568768"/>
          </a:xfrm>
          <a:prstGeom prst="rect">
            <a:avLst/>
          </a:prstGeom>
        </p:spPr>
      </p:pic>
      <p:sp>
        <p:nvSpPr>
          <p:cNvPr id="6" name="Text Box 2"/>
          <p:cNvSpPr txBox="1">
            <a:spLocks noChangeArrowheads="1"/>
          </p:cNvSpPr>
          <p:nvPr/>
        </p:nvSpPr>
        <p:spPr bwMode="auto">
          <a:xfrm>
            <a:off x="6045201" y="2523068"/>
            <a:ext cx="2446865" cy="2195473"/>
          </a:xfrm>
          <a:prstGeom prst="rect">
            <a:avLst/>
          </a:prstGeom>
          <a:noFill/>
          <a:ln w="9525">
            <a:noFill/>
            <a:miter lim="800000"/>
            <a:headEnd/>
            <a:tailEnd/>
          </a:ln>
          <a:effectLst/>
        </p:spPr>
        <p:txBody>
          <a:bodyPr wrap="square" lIns="0" rIns="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将电机</a:t>
            </a:r>
            <a:r>
              <a:rPr lang="zh-CN" altLang="en-US" sz="20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纵向剖开</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，拉直放</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平</a:t>
            </a:r>
            <a:r>
              <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p>
          <a:p>
            <a:pPr algn="just">
              <a:spcAft>
                <a:spcPts val="1000"/>
              </a:spcAft>
              <a:defRPr/>
            </a:pP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将</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电机的</a:t>
            </a:r>
            <a:r>
              <a:rPr lang="zh-CN" altLang="en-US" sz="20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定子</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转子</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分别</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置于</a:t>
            </a:r>
            <a:r>
              <a:rPr lang="zh-CN" altLang="en-US" sz="20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a:t>
            </a:r>
            <a:r>
              <a:rPr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上</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地面</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2164487"/>
            <a:ext cx="4914900" cy="1828800"/>
          </a:xfrm>
          <a:prstGeom prst="rect">
            <a:avLst/>
          </a:prstGeom>
        </p:spPr>
      </p:pic>
    </p:spTree>
    <p:extLst>
      <p:ext uri="{BB962C8B-B14F-4D97-AF65-F5344CB8AC3E}">
        <p14:creationId xmlns:p14="http://schemas.microsoft.com/office/powerpoint/2010/main" val="16534236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1" name="Text Box 2"/>
          <p:cNvSpPr txBox="1">
            <a:spLocks noChangeArrowheads="1"/>
          </p:cNvSpPr>
          <p:nvPr/>
        </p:nvSpPr>
        <p:spPr bwMode="auto">
          <a:xfrm>
            <a:off x="943403" y="5017932"/>
            <a:ext cx="1846791"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直线电机</a:t>
            </a:r>
            <a:endParaRPr kumimoji="1" lang="en-US" altLang="zh-CN"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429" y="1616960"/>
            <a:ext cx="3914775" cy="2085975"/>
          </a:xfrm>
          <a:prstGeom prst="rect">
            <a:avLst/>
          </a:prstGeom>
          <a:ln>
            <a:noFill/>
          </a:ln>
          <a:effectLst>
            <a:softEdge rad="112500"/>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907" y="1616960"/>
            <a:ext cx="1552575" cy="185737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6991" y="4257986"/>
            <a:ext cx="5510213" cy="2043113"/>
          </a:xfrm>
          <a:prstGeom prst="rect">
            <a:avLst/>
          </a:prstGeom>
          <a:ln>
            <a:noFill/>
          </a:ln>
          <a:effectLst>
            <a:softEdge rad="112500"/>
          </a:effectLst>
        </p:spPr>
      </p:pic>
    </p:spTree>
    <p:extLst>
      <p:ext uri="{BB962C8B-B14F-4D97-AF65-F5344CB8AC3E}">
        <p14:creationId xmlns:p14="http://schemas.microsoft.com/office/powerpoint/2010/main" val="41850627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bwMode="auto">
          <a:xfrm>
            <a:off x="1" y="5636669"/>
            <a:ext cx="7800974" cy="707886"/>
          </a:xfrm>
          <a:prstGeom prst="rect">
            <a:avLst/>
          </a:prstGeom>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en-US" altLang="zh-CN" sz="4000" b="1" dirty="0" smtClean="0">
                <a:solidFill>
                  <a:srgbClr val="0070C0"/>
                </a:solidFill>
                <a:effectLst>
                  <a:outerShdw blurRad="38100" dist="38100" dir="2700000" algn="tl">
                    <a:srgbClr val="C0C0C0"/>
                  </a:outerShdw>
                </a:effectLst>
                <a:latin typeface="+mn-lt"/>
                <a:ea typeface="微软雅黑" panose="020B0503020204020204" pitchFamily="34" charset="-122"/>
              </a:rPr>
              <a:t>Foreign Maglev Train Profiles</a:t>
            </a:r>
            <a:endParaRPr lang="zh-CN" altLang="en-US" sz="4000" b="1" dirty="0">
              <a:solidFill>
                <a:srgbClr val="0070C0"/>
              </a:solidFill>
              <a:effectLst>
                <a:outerShdw blurRad="38100" dist="38100" dir="2700000" algn="tl">
                  <a:srgbClr val="C0C0C0"/>
                </a:outerShdw>
              </a:effectLst>
              <a:latin typeface="+mn-lt"/>
              <a:ea typeface="微软雅黑" panose="020B0503020204020204" pitchFamily="34" charset="-122"/>
            </a:endParaRPr>
          </a:p>
        </p:txBody>
      </p:sp>
      <p:sp>
        <p:nvSpPr>
          <p:cNvPr id="8" name="矩形 7">
            <a:hlinkClick r:id="rId3" action="ppaction://hlinksldjump"/>
          </p:cNvPr>
          <p:cNvSpPr>
            <a:spLocks/>
          </p:cNvSpPr>
          <p:nvPr/>
        </p:nvSpPr>
        <p:spPr bwMode="auto">
          <a:xfrm>
            <a:off x="3393431" y="519882"/>
            <a:ext cx="5750569" cy="646331"/>
          </a:xfrm>
          <a:prstGeom prst="rect">
            <a:avLst/>
          </a:prstGeom>
          <a:effectLst>
            <a:glow>
              <a:schemeClr val="accent1">
                <a:alpha val="40000"/>
              </a:schemeClr>
            </a:glow>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3600" b="1"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国外磁浮铁路技术概况</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6" y="2049843"/>
            <a:ext cx="9141714" cy="2703195"/>
          </a:xfrm>
          <a:prstGeom prst="rect">
            <a:avLst/>
          </a:prstGeom>
          <a:effectLst>
            <a:softEdge rad="0"/>
          </a:effectLst>
        </p:spPr>
      </p:pic>
    </p:spTree>
    <p:extLst>
      <p:ext uri="{BB962C8B-B14F-4D97-AF65-F5344CB8AC3E}">
        <p14:creationId xmlns:p14="http://schemas.microsoft.com/office/powerpoint/2010/main" val="2788469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56484" y="1397207"/>
            <a:ext cx="4158466" cy="2158879"/>
          </a:xfrm>
          <a:prstGeom prst="rect">
            <a:avLst/>
          </a:prstGeom>
          <a:solidFill>
            <a:srgbClr val="0070C0"/>
          </a:solidFill>
          <a:ln>
            <a:noFill/>
          </a:ln>
          <a:effectLst>
            <a:reflection blurRad="6350" stA="52000" endA="300" endPos="35000" dir="5400000" sy="-100000" algn="bl" rotWithShape="0"/>
            <a:softEdge rad="63500"/>
          </a:effectLst>
        </p:spPr>
        <p:txBody>
          <a:bodyPr wrap="square" lIns="180000" tIns="180000" rIns="180000" bIns="180000" rtlCol="0">
            <a:spAutoFit/>
          </a:bodyPr>
          <a:lstStyle/>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从</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20</a:t>
            </a:r>
            <a:r>
              <a:rPr lang="zh-CN" altLang="en-US" sz="2000" b="1" spc="200" dirty="0" smtClean="0">
                <a:solidFill>
                  <a:schemeClr val="bg1"/>
                </a:solidFill>
                <a:effectLst>
                  <a:outerShdw blurRad="38100" dist="38100" dir="2700000" algn="tl">
                    <a:srgbClr val="C0C0C0"/>
                  </a:outerShdw>
                </a:effectLst>
                <a:latin typeface="+mn-lt"/>
                <a:ea typeface="微软雅黑 Light" panose="020B0502040204020203" pitchFamily="34" charset="-122"/>
              </a:rPr>
              <a:t>世纪</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70</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年代开始，</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许多</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发达国家致力于磁浮</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列车的</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研究和开发工作。</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投入了大量</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财力</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物力</a:t>
            </a:r>
            <a:endParaRPr lang="en-US" altLang="zh-CN"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研究和试验工作</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成果斐然</a:t>
            </a:r>
            <a:endParaRPr lang="en-US" altLang="zh-CN" sz="2000"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950" y="4884968"/>
            <a:ext cx="3378200" cy="1441450"/>
          </a:xfrm>
          <a:prstGeom prst="rect">
            <a:avLst/>
          </a:prstGeom>
          <a:ln>
            <a:noFill/>
          </a:ln>
          <a:effectLst>
            <a:softEdge rad="112500"/>
          </a:effectLst>
        </p:spPr>
      </p:pic>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国外磁浮铁路技术概况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 name="Text Box 2"/>
          <p:cNvSpPr txBox="1">
            <a:spLocks noChangeArrowheads="1"/>
          </p:cNvSpPr>
          <p:nvPr/>
        </p:nvSpPr>
        <p:spPr bwMode="auto">
          <a:xfrm>
            <a:off x="1156484" y="4171639"/>
            <a:ext cx="4158466" cy="1722862"/>
          </a:xfrm>
          <a:prstGeom prst="rect">
            <a:avLst/>
          </a:prstGeom>
          <a:noFill/>
          <a:ln w="9525">
            <a:noFill/>
            <a:miter lim="800000"/>
            <a:headEnd/>
            <a:tailEnd/>
          </a:ln>
          <a:effectLst>
            <a:reflection blurRad="6350" stA="52000" endA="300" endPos="35000" dir="5400000" sy="-100000" algn="bl" rotWithShape="0"/>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经过多年</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持续不断</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的努力，国外磁悬浮</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技术发展日趋成熟。</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迈入</a:t>
            </a: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工程应用</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商业运营</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阶段</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6155750" y="1397207"/>
            <a:ext cx="2073850" cy="2774432"/>
          </a:xfrm>
          <a:prstGeom prst="rect">
            <a:avLst/>
          </a:prstGeom>
          <a:solidFill>
            <a:srgbClr val="FF6600"/>
          </a:solidFill>
          <a:ln w="9525">
            <a:noFill/>
            <a:miter lim="800000"/>
            <a:headEnd/>
            <a:tailEnd/>
          </a:ln>
          <a:effectLst>
            <a:reflection blurRad="6350" stA="52000" endA="300" endPos="35000" dir="5400000" sy="-100000" algn="bl" rotWithShape="0"/>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车辆悬浮控制 直线电机驱动 车辆制动</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结构型式</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运行方式</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安全性</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舒适性</a:t>
            </a:r>
            <a:endParaRPr kumimoji="1" lang="en-US" altLang="zh-CN"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37612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par>
                          <p:cTn id="21" fill="hold">
                            <p:stCondLst>
                              <p:cond delay="1000"/>
                            </p:stCondLst>
                            <p:childTnLst>
                              <p:par>
                                <p:cTn id="22" presetID="2" presetClass="entr" presetSubtype="8"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0-#ppt_w/2"/>
                                          </p:val>
                                        </p:tav>
                                        <p:tav tm="100000">
                                          <p:val>
                                            <p:strVal val="#ppt_x"/>
                                          </p:val>
                                        </p:tav>
                                      </p:tavLst>
                                    </p:anim>
                                    <p:anim calcmode="lin" valueType="num">
                                      <p:cBhvr additive="base">
                                        <p:cTn id="25"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5807672" y="1430110"/>
            <a:ext cx="2885475" cy="1424364"/>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1987</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年，在</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埃姆斯兰</a:t>
            </a:r>
            <a:r>
              <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建成</a:t>
            </a:r>
            <a:r>
              <a:rPr lang="en-US" altLang="zh-CN" sz="2000" b="1" spc="300" dirty="0" smtClean="0">
                <a:solidFill>
                  <a:srgbClr val="FF6600"/>
                </a:solidFill>
                <a:effectLst>
                  <a:outerShdw blurRad="38100" dist="38100" dir="2700000" algn="tl">
                    <a:srgbClr val="C0C0C0"/>
                  </a:outerShdw>
                </a:effectLst>
                <a:latin typeface="+mn-lt"/>
                <a:ea typeface="微软雅黑 Light" panose="020B0502040204020203" pitchFamily="34" charset="-122"/>
              </a:rPr>
              <a:t>31.5km</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试验线 </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(TVE)</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1" name="Text Box 2"/>
          <p:cNvSpPr txBox="1">
            <a:spLocks noChangeArrowheads="1"/>
          </p:cNvSpPr>
          <p:nvPr/>
        </p:nvSpPr>
        <p:spPr bwMode="auto">
          <a:xfrm>
            <a:off x="5807672" y="3164291"/>
            <a:ext cx="2885475" cy="1424364"/>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型磁浮列车</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在</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TVE</a:t>
            </a:r>
            <a:r>
              <a:rPr lang="zh-CN" altLang="en-US" sz="2000" b="1" dirty="0" smtClean="0">
                <a:solidFill>
                  <a:srgbClr val="0070C0"/>
                </a:solidFill>
                <a:effectLst>
                  <a:outerShdw blurRad="38100" dist="38100" dir="2700000" algn="tl">
                    <a:srgbClr val="C0C0C0"/>
                  </a:outerShdw>
                </a:effectLst>
                <a:latin typeface="+mn-lt"/>
                <a:ea typeface="微软雅黑 Light" panose="020B0502040204020203" pitchFamily="34" charset="-122"/>
              </a:rPr>
              <a:t>试验时最高时速达到</a:t>
            </a:r>
            <a:r>
              <a:rPr lang="en-US" altLang="zh-CN" sz="2000" b="1" spc="300" dirty="0" smtClean="0">
                <a:solidFill>
                  <a:srgbClr val="FF6600"/>
                </a:solidFill>
                <a:effectLst>
                  <a:outerShdw blurRad="38100" dist="38100" dir="2700000" algn="tl">
                    <a:srgbClr val="C0C0C0"/>
                  </a:outerShdw>
                </a:effectLst>
                <a:latin typeface="+mn-lt"/>
                <a:ea typeface="微软雅黑 Light" panose="020B0502040204020203" pitchFamily="34" charset="-122"/>
              </a:rPr>
              <a:t>450km/h</a:t>
            </a:r>
            <a:r>
              <a:rPr kumimoji="1" lang="zh-CN" altLang="en-US" sz="2000" b="1" spc="6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6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1066800" y="1418579"/>
            <a:ext cx="4170437" cy="1655437"/>
            <a:chOff x="1066800" y="1418579"/>
            <a:chExt cx="4170437" cy="1655437"/>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430110"/>
              <a:ext cx="1800000" cy="1197000"/>
            </a:xfrm>
            <a:prstGeom prst="rect">
              <a:avLst/>
            </a:prstGeom>
            <a:ln>
              <a:noFill/>
            </a:ln>
            <a:effectLst>
              <a:softEdge rad="112500"/>
            </a:effectLst>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7237" y="1418579"/>
              <a:ext cx="1800000" cy="1198800"/>
            </a:xfrm>
            <a:prstGeom prst="rect">
              <a:avLst/>
            </a:prstGeom>
            <a:ln>
              <a:noFill/>
            </a:ln>
            <a:effectLst>
              <a:softEdge rad="112500"/>
            </a:effectLst>
          </p:spPr>
        </p:pic>
        <p:sp>
          <p:nvSpPr>
            <p:cNvPr id="13" name="Text Box 2"/>
            <p:cNvSpPr txBox="1">
              <a:spLocks noChangeArrowheads="1"/>
            </p:cNvSpPr>
            <p:nvPr/>
          </p:nvSpPr>
          <p:spPr bwMode="auto">
            <a:xfrm>
              <a:off x="2579488" y="2586382"/>
              <a:ext cx="1145061" cy="487634"/>
            </a:xfrm>
            <a:prstGeom prst="rect">
              <a:avLst/>
            </a:prstGeom>
            <a:noFill/>
            <a:ln w="9525">
              <a:noFill/>
              <a:miter lim="800000"/>
              <a:headEnd/>
              <a:tailEnd/>
            </a:ln>
            <a:effectLst/>
          </p:spPr>
          <p:txBody>
            <a:bodyPr wrap="square" lIns="0" tIns="0" rIns="0" bIns="0" anchor="ctr" anchorCtr="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lnSpc>
                  <a:spcPct val="150000"/>
                </a:lnSpc>
                <a:spcAft>
                  <a:spcPts val="1000"/>
                </a:spcAft>
                <a:defRPr/>
              </a:pPr>
              <a:r>
                <a:rPr lang="en-US" altLang="zh-CN"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TR</a:t>
              </a:r>
              <a:r>
                <a:rPr kumimoji="1" lang="en-US" altLang="zh-CN"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06</a:t>
              </a:r>
              <a:endParaRPr kumimoji="1" lang="en-US" altLang="zh-CN" sz="2400" b="1" spc="600" dirty="0">
                <a:solidFill>
                  <a:srgbClr val="FF0000"/>
                </a:solidFill>
                <a:effectLst>
                  <a:outerShdw blurRad="38100" dist="38100" dir="2700000" algn="tl">
                    <a:srgbClr val="C0C0C0"/>
                  </a:outerShdw>
                </a:effectLst>
                <a:latin typeface="+mn-lt"/>
                <a:ea typeface="微软雅黑 Light" panose="020B0502040204020203" pitchFamily="34" charset="-122"/>
              </a:endParaRPr>
            </a:p>
          </p:txBody>
        </p:sp>
      </p:grpSp>
      <p:grpSp>
        <p:nvGrpSpPr>
          <p:cNvPr id="4" name="组合 3"/>
          <p:cNvGrpSpPr/>
          <p:nvPr/>
        </p:nvGrpSpPr>
        <p:grpSpPr>
          <a:xfrm>
            <a:off x="2314936" y="3164291"/>
            <a:ext cx="2985169" cy="1198800"/>
            <a:chOff x="2314936" y="3164291"/>
            <a:chExt cx="2985169" cy="1198800"/>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14936" y="3164291"/>
              <a:ext cx="1800000" cy="1198800"/>
            </a:xfrm>
            <a:prstGeom prst="rect">
              <a:avLst/>
            </a:prstGeom>
            <a:ln>
              <a:noFill/>
            </a:ln>
            <a:effectLst>
              <a:softEdge rad="112500"/>
            </a:effectLst>
          </p:spPr>
        </p:pic>
        <p:sp>
          <p:nvSpPr>
            <p:cNvPr id="14" name="Text Box 2"/>
            <p:cNvSpPr txBox="1">
              <a:spLocks noChangeArrowheads="1"/>
            </p:cNvSpPr>
            <p:nvPr/>
          </p:nvSpPr>
          <p:spPr bwMode="auto">
            <a:xfrm>
              <a:off x="4155044" y="3548466"/>
              <a:ext cx="1145061" cy="487634"/>
            </a:xfrm>
            <a:prstGeom prst="rect">
              <a:avLst/>
            </a:prstGeom>
            <a:noFill/>
            <a:ln w="9525">
              <a:noFill/>
              <a:miter lim="800000"/>
              <a:headEnd/>
              <a:tailEnd/>
            </a:ln>
            <a:effectLst/>
          </p:spPr>
          <p:txBody>
            <a:bodyPr wrap="square" lIns="0" tIns="0" rIns="0" bIns="0" anchor="ctr" anchorCtr="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lnSpc>
                  <a:spcPct val="150000"/>
                </a:lnSpc>
                <a:spcAft>
                  <a:spcPts val="1000"/>
                </a:spcAft>
                <a:defRPr/>
              </a:pPr>
              <a:r>
                <a:rPr lang="en-US" altLang="zh-CN" sz="2400" b="1" spc="200" dirty="0" smtClean="0">
                  <a:solidFill>
                    <a:schemeClr val="tx2"/>
                  </a:solidFill>
                  <a:effectLst>
                    <a:outerShdw blurRad="38100" dist="38100" dir="2700000" algn="tl">
                      <a:srgbClr val="C0C0C0"/>
                    </a:outerShdw>
                  </a:effectLst>
                  <a:latin typeface="+mn-lt"/>
                  <a:ea typeface="微软雅黑 Light" panose="020B0502040204020203" pitchFamily="34" charset="-122"/>
                </a:rPr>
                <a:t>TR</a:t>
              </a:r>
              <a:r>
                <a:rPr kumimoji="1" lang="en-US" altLang="zh-CN" sz="2400" b="1" spc="200" dirty="0" smtClean="0">
                  <a:solidFill>
                    <a:schemeClr val="tx2"/>
                  </a:solidFill>
                  <a:effectLst>
                    <a:outerShdw blurRad="38100" dist="38100" dir="2700000" algn="tl">
                      <a:srgbClr val="C0C0C0"/>
                    </a:outerShdw>
                  </a:effectLst>
                  <a:latin typeface="+mn-lt"/>
                  <a:ea typeface="微软雅黑 Light" panose="020B0502040204020203" pitchFamily="34" charset="-122"/>
                </a:rPr>
                <a:t>07</a:t>
              </a:r>
              <a:endParaRPr kumimoji="1" lang="en-US" altLang="zh-CN" sz="2400" b="1" spc="600" dirty="0">
                <a:solidFill>
                  <a:schemeClr val="tx2"/>
                </a:solidFill>
                <a:effectLst>
                  <a:outerShdw blurRad="38100" dist="38100" dir="2700000" algn="tl">
                    <a:srgbClr val="C0C0C0"/>
                  </a:outerShdw>
                </a:effectLst>
                <a:latin typeface="+mn-lt"/>
                <a:ea typeface="微软雅黑 Light" panose="020B0502040204020203" pitchFamily="34" charset="-122"/>
              </a:endParaRPr>
            </a:p>
          </p:txBody>
        </p:sp>
      </p:grpSp>
      <p:grpSp>
        <p:nvGrpSpPr>
          <p:cNvPr id="6" name="组合 5"/>
          <p:cNvGrpSpPr/>
          <p:nvPr/>
        </p:nvGrpSpPr>
        <p:grpSpPr>
          <a:xfrm>
            <a:off x="1066800" y="4967188"/>
            <a:ext cx="5378366" cy="1198800"/>
            <a:chOff x="1066800" y="4967188"/>
            <a:chExt cx="5378366" cy="1198800"/>
          </a:xfrm>
        </p:grpSpPr>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37237" y="4967188"/>
              <a:ext cx="1800000" cy="1198800"/>
            </a:xfrm>
            <a:prstGeom prst="rect">
              <a:avLst/>
            </a:prstGeom>
            <a:ln>
              <a:noFill/>
            </a:ln>
            <a:effectLst>
              <a:softEdge rad="112500"/>
            </a:effectLst>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6800" y="4967188"/>
              <a:ext cx="1800000" cy="1198800"/>
            </a:xfrm>
            <a:prstGeom prst="rect">
              <a:avLst/>
            </a:prstGeom>
            <a:ln>
              <a:noFill/>
            </a:ln>
            <a:effectLst>
              <a:softEdge rad="112500"/>
            </a:effectLst>
          </p:spPr>
        </p:pic>
        <p:sp>
          <p:nvSpPr>
            <p:cNvPr id="15" name="Text Box 2"/>
            <p:cNvSpPr txBox="1">
              <a:spLocks noChangeArrowheads="1"/>
            </p:cNvSpPr>
            <p:nvPr/>
          </p:nvSpPr>
          <p:spPr bwMode="auto">
            <a:xfrm>
              <a:off x="5300105" y="5322771"/>
              <a:ext cx="1145061" cy="487634"/>
            </a:xfrm>
            <a:prstGeom prst="rect">
              <a:avLst/>
            </a:prstGeom>
            <a:noFill/>
            <a:ln w="9525">
              <a:noFill/>
              <a:miter lim="800000"/>
              <a:headEnd/>
              <a:tailEnd/>
            </a:ln>
            <a:effectLst/>
          </p:spPr>
          <p:txBody>
            <a:bodyPr wrap="square" lIns="0" tIns="0" rIns="0" bIns="0" anchor="ctr" anchorCtr="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lnSpc>
                  <a:spcPct val="150000"/>
                </a:lnSpc>
                <a:spcAft>
                  <a:spcPts val="1000"/>
                </a:spcAft>
                <a:defRPr/>
              </a:pPr>
              <a:r>
                <a:rPr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kumimoji="1" lang="en-US" altLang="zh-CN"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08</a:t>
              </a:r>
              <a:endParaRPr kumimoji="1" lang="en-US" altLang="zh-CN" sz="2400" b="1" spc="600" dirty="0">
                <a:solidFill>
                  <a:srgbClr val="FF6600"/>
                </a:solidFill>
                <a:effectLst>
                  <a:outerShdw blurRad="38100" dist="38100" dir="2700000" algn="tl">
                    <a:srgbClr val="C0C0C0"/>
                  </a:outerShdw>
                </a:effectLst>
                <a:latin typeface="+mn-lt"/>
                <a:ea typeface="微软雅黑 Light" panose="020B0502040204020203" pitchFamily="34" charset="-122"/>
              </a:endParaRPr>
            </a:p>
          </p:txBody>
        </p:sp>
      </p:grpSp>
    </p:spTree>
    <p:extLst>
      <p:ext uri="{BB962C8B-B14F-4D97-AF65-F5344CB8AC3E}">
        <p14:creationId xmlns:p14="http://schemas.microsoft.com/office/powerpoint/2010/main" val="2835810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2" name="组合 11"/>
          <p:cNvGrpSpPr/>
          <p:nvPr/>
        </p:nvGrpSpPr>
        <p:grpSpPr>
          <a:xfrm>
            <a:off x="3413640" y="3272393"/>
            <a:ext cx="2627870" cy="1458098"/>
            <a:chOff x="2986216" y="3896496"/>
            <a:chExt cx="2627870" cy="1458098"/>
          </a:xfrm>
        </p:grpSpPr>
        <p:sp>
          <p:nvSpPr>
            <p:cNvPr id="13" name="椭圆 12"/>
            <p:cNvSpPr/>
            <p:nvPr/>
          </p:nvSpPr>
          <p:spPr bwMode="gray">
            <a:xfrm>
              <a:off x="2986216" y="3896496"/>
              <a:ext cx="2627870" cy="1458098"/>
            </a:xfrm>
            <a:prstGeom prst="ellipse">
              <a:avLst/>
            </a:prstGeom>
            <a:solidFill>
              <a:schemeClr val="accent1">
                <a:lumMod val="20000"/>
                <a:lumOff val="80000"/>
                <a:alpha val="78000"/>
              </a:schemeClr>
            </a:solidFill>
            <a:ln w="28575" algn="ctr">
              <a:no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4" name="Text Box 2"/>
            <p:cNvSpPr txBox="1">
              <a:spLocks noChangeArrowheads="1"/>
            </p:cNvSpPr>
            <p:nvPr/>
          </p:nvSpPr>
          <p:spPr bwMode="auto">
            <a:xfrm>
              <a:off x="3344562" y="4116432"/>
              <a:ext cx="1911178" cy="1018227"/>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500"/>
                </a:spcAft>
                <a:defRPr/>
              </a:pPr>
              <a:r>
                <a:rPr lang="en-US" altLang="zh-CN" b="1" spc="6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b="1" spc="6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a:t>
              </a:r>
              <a:endParaRPr lang="en-US" altLang="zh-CN" b="1" spc="6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ctr">
                <a:spcAft>
                  <a:spcPts val="500"/>
                </a:spcAft>
                <a:defRPr/>
              </a:pPr>
              <a:r>
                <a:rPr lang="zh-CN" altLang="en-US" b="1" spc="6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交通系统</a:t>
              </a:r>
              <a:endParaRPr kumimoji="1" lang="en-US" altLang="zh-CN" b="1" spc="6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1235676" y="1787611"/>
            <a:ext cx="1721708" cy="823783"/>
            <a:chOff x="6227806" y="1845276"/>
            <a:chExt cx="1721708" cy="823783"/>
          </a:xfrm>
        </p:grpSpPr>
        <p:sp>
          <p:nvSpPr>
            <p:cNvPr id="3" name="椭圆 2"/>
            <p:cNvSpPr/>
            <p:nvPr/>
          </p:nvSpPr>
          <p:spPr bwMode="gray">
            <a:xfrm>
              <a:off x="6227806" y="1845276"/>
              <a:ext cx="1721708" cy="823783"/>
            </a:xfrm>
            <a:prstGeom prst="ellipse">
              <a:avLst/>
            </a:prstGeom>
            <a:solidFill>
              <a:schemeClr val="tx2">
                <a:lumMod val="20000"/>
                <a:lumOff val="80000"/>
                <a:alpha val="78000"/>
              </a:schemeClr>
            </a:solidFill>
            <a:ln w="28575" algn="ctr">
              <a:no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9" name="Text Box 2"/>
            <p:cNvSpPr txBox="1">
              <a:spLocks noChangeArrowheads="1"/>
            </p:cNvSpPr>
            <p:nvPr/>
          </p:nvSpPr>
          <p:spPr bwMode="auto">
            <a:xfrm>
              <a:off x="6512012" y="2026335"/>
              <a:ext cx="1153297"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500"/>
                </a:spcAft>
                <a:defRPr/>
              </a:pPr>
              <a:r>
                <a:rPr lang="zh-CN" altLang="en-US" sz="2400" b="1" spc="600" dirty="0" smtClean="0">
                  <a:solidFill>
                    <a:srgbClr val="0070C0"/>
                  </a:solidFill>
                  <a:effectLst>
                    <a:outerShdw blurRad="38100" dist="38100" dir="2700000" algn="tl">
                      <a:srgbClr val="C0C0C0"/>
                    </a:outerShdw>
                  </a:effectLst>
                  <a:latin typeface="+mn-lt"/>
                  <a:ea typeface="微软雅黑 Light" panose="020B0502040204020203" pitchFamily="34" charset="-122"/>
                </a:rPr>
                <a:t>线 路</a:t>
              </a:r>
              <a:endParaRPr kumimoji="1" lang="en-US" altLang="zh-CN" sz="2400" b="1" spc="6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6227806" y="1787610"/>
            <a:ext cx="1721708" cy="823783"/>
            <a:chOff x="6227806" y="1845276"/>
            <a:chExt cx="1721708" cy="823783"/>
          </a:xfrm>
        </p:grpSpPr>
        <p:sp>
          <p:nvSpPr>
            <p:cNvPr id="17" name="椭圆 16"/>
            <p:cNvSpPr/>
            <p:nvPr/>
          </p:nvSpPr>
          <p:spPr bwMode="gray">
            <a:xfrm>
              <a:off x="6227806" y="1845276"/>
              <a:ext cx="1721708" cy="823783"/>
            </a:xfrm>
            <a:prstGeom prst="ellipse">
              <a:avLst/>
            </a:prstGeom>
            <a:solidFill>
              <a:schemeClr val="tx2">
                <a:lumMod val="20000"/>
                <a:lumOff val="80000"/>
                <a:alpha val="78000"/>
              </a:schemeClr>
            </a:solidFill>
            <a:ln w="28575" algn="ctr">
              <a:no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18" name="Text Box 2"/>
            <p:cNvSpPr txBox="1">
              <a:spLocks noChangeArrowheads="1"/>
            </p:cNvSpPr>
            <p:nvPr/>
          </p:nvSpPr>
          <p:spPr bwMode="auto">
            <a:xfrm>
              <a:off x="6512012" y="2026335"/>
              <a:ext cx="1153297"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500"/>
                </a:spcAft>
                <a:defRPr/>
              </a:pPr>
              <a:r>
                <a:rPr lang="zh-CN" altLang="en-US" sz="2400" b="1" spc="600" dirty="0" smtClean="0">
                  <a:solidFill>
                    <a:srgbClr val="FF0000"/>
                  </a:solidFill>
                  <a:effectLst>
                    <a:outerShdw blurRad="38100" dist="38100" dir="2700000" algn="tl">
                      <a:srgbClr val="C0C0C0"/>
                    </a:outerShdw>
                  </a:effectLst>
                  <a:latin typeface="+mn-lt"/>
                  <a:ea typeface="微软雅黑 Light" panose="020B0502040204020203" pitchFamily="34" charset="-122"/>
                </a:rPr>
                <a:t>车 辆</a:t>
              </a:r>
              <a:endParaRPr kumimoji="1" lang="en-US" altLang="zh-CN" sz="2400"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235676" y="5391492"/>
            <a:ext cx="1721708" cy="823783"/>
            <a:chOff x="6227806" y="1845276"/>
            <a:chExt cx="1721708" cy="823783"/>
          </a:xfrm>
        </p:grpSpPr>
        <p:sp>
          <p:nvSpPr>
            <p:cNvPr id="20" name="椭圆 19"/>
            <p:cNvSpPr/>
            <p:nvPr/>
          </p:nvSpPr>
          <p:spPr bwMode="gray">
            <a:xfrm>
              <a:off x="6227806" y="1845276"/>
              <a:ext cx="1721708" cy="823783"/>
            </a:xfrm>
            <a:prstGeom prst="ellipse">
              <a:avLst/>
            </a:prstGeom>
            <a:solidFill>
              <a:schemeClr val="tx2">
                <a:lumMod val="20000"/>
                <a:lumOff val="80000"/>
                <a:alpha val="78000"/>
              </a:schemeClr>
            </a:solidFill>
            <a:ln w="28575" algn="ctr">
              <a:no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21" name="Text Box 2"/>
            <p:cNvSpPr txBox="1">
              <a:spLocks noChangeArrowheads="1"/>
            </p:cNvSpPr>
            <p:nvPr/>
          </p:nvSpPr>
          <p:spPr bwMode="auto">
            <a:xfrm>
              <a:off x="6512012" y="2026335"/>
              <a:ext cx="1153297"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500"/>
                </a:spcAft>
                <a:defRPr/>
              </a:pPr>
              <a:r>
                <a:rPr lang="zh-CN" altLang="en-US" sz="2400" b="1" spc="600" dirty="0" smtClean="0">
                  <a:solidFill>
                    <a:srgbClr val="FF6600"/>
                  </a:solidFill>
                  <a:effectLst>
                    <a:outerShdw blurRad="38100" dist="38100" dir="2700000" algn="tl">
                      <a:srgbClr val="C0C0C0"/>
                    </a:outerShdw>
                  </a:effectLst>
                  <a:latin typeface="+mn-lt"/>
                  <a:ea typeface="微软雅黑 Light" panose="020B0502040204020203" pitchFamily="34" charset="-122"/>
                </a:rPr>
                <a:t>供 电</a:t>
              </a:r>
              <a:endParaRPr kumimoji="1" lang="en-US" altLang="zh-CN" sz="2400" b="1" spc="6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227806" y="5391492"/>
            <a:ext cx="1721708" cy="823783"/>
            <a:chOff x="6227806" y="1845276"/>
            <a:chExt cx="1721708" cy="823783"/>
          </a:xfrm>
        </p:grpSpPr>
        <p:sp>
          <p:nvSpPr>
            <p:cNvPr id="23" name="椭圆 22"/>
            <p:cNvSpPr/>
            <p:nvPr/>
          </p:nvSpPr>
          <p:spPr bwMode="gray">
            <a:xfrm>
              <a:off x="6227806" y="1845276"/>
              <a:ext cx="1721708" cy="823783"/>
            </a:xfrm>
            <a:prstGeom prst="ellipse">
              <a:avLst/>
            </a:prstGeom>
            <a:solidFill>
              <a:schemeClr val="tx2">
                <a:lumMod val="20000"/>
                <a:lumOff val="80000"/>
                <a:alpha val="78000"/>
              </a:schemeClr>
            </a:solidFill>
            <a:ln w="28575" algn="ctr">
              <a:no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24" name="Text Box 2"/>
            <p:cNvSpPr txBox="1">
              <a:spLocks noChangeArrowheads="1"/>
            </p:cNvSpPr>
            <p:nvPr/>
          </p:nvSpPr>
          <p:spPr bwMode="auto">
            <a:xfrm>
              <a:off x="6512012" y="2026335"/>
              <a:ext cx="1153297"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500"/>
                </a:spcAft>
                <a:defRPr/>
              </a:pPr>
              <a:r>
                <a:rPr lang="zh-CN" altLang="en-US" sz="2400" b="1" spc="600" dirty="0" smtClean="0">
                  <a:solidFill>
                    <a:schemeClr val="tx2"/>
                  </a:solidFill>
                  <a:effectLst>
                    <a:outerShdw blurRad="38100" dist="38100" dir="2700000" algn="tl">
                      <a:srgbClr val="C0C0C0"/>
                    </a:outerShdw>
                  </a:effectLst>
                  <a:latin typeface="+mn-lt"/>
                  <a:ea typeface="微软雅黑 Light" panose="020B0502040204020203" pitchFamily="34" charset="-122"/>
                </a:rPr>
                <a:t>运 控</a:t>
              </a:r>
              <a:endParaRPr kumimoji="1" lang="en-US" altLang="zh-CN" sz="2400" b="1" spc="6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sp>
        <p:nvSpPr>
          <p:cNvPr id="26" name="燕尾形箭头 25"/>
          <p:cNvSpPr>
            <a:spLocks noChangeAspect="1"/>
          </p:cNvSpPr>
          <p:nvPr/>
        </p:nvSpPr>
        <p:spPr bwMode="gray">
          <a:xfrm rot="18900000" flipV="1">
            <a:off x="5654415" y="2844939"/>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27" name="燕尾形箭头 26"/>
          <p:cNvSpPr>
            <a:spLocks noChangeAspect="1"/>
          </p:cNvSpPr>
          <p:nvPr/>
        </p:nvSpPr>
        <p:spPr bwMode="gray">
          <a:xfrm rot="2700000" flipH="1" flipV="1">
            <a:off x="2749174" y="2907139"/>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28" name="燕尾形箭头 27"/>
          <p:cNvSpPr>
            <a:spLocks noChangeAspect="1"/>
          </p:cNvSpPr>
          <p:nvPr/>
        </p:nvSpPr>
        <p:spPr bwMode="gray">
          <a:xfrm rot="2700000">
            <a:off x="5653843" y="4892731"/>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
        <p:nvSpPr>
          <p:cNvPr id="29" name="燕尾形箭头 28"/>
          <p:cNvSpPr>
            <a:spLocks noChangeAspect="1"/>
          </p:cNvSpPr>
          <p:nvPr/>
        </p:nvSpPr>
        <p:spPr bwMode="gray">
          <a:xfrm rot="18900000" flipH="1">
            <a:off x="2766678" y="4821427"/>
            <a:ext cx="774192" cy="274320"/>
          </a:xfrm>
          <a:prstGeom prst="notchedRightArrow">
            <a:avLst/>
          </a:prstGeom>
          <a:noFill/>
          <a:ln w="28575" algn="c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800000"/>
            <a:headEnd/>
            <a:tailEnd/>
          </a:ln>
          <a:effectLst/>
        </p:spPr>
        <p:txBody>
          <a:bodyPr wrap="none" lIns="0" tIns="0" rIns="0" bIns="0" rtlCol="0" anchor="ctr"/>
          <a:lstStyle/>
          <a:p>
            <a:pPr algn="ctr" defTabSz="0" eaLnBrk="0" hangingPunct="0"/>
            <a:endParaRPr lang="zh-CN" altLang="en-US" sz="1800" dirty="0" smtClean="0">
              <a:solidFill>
                <a:srgbClr val="000000"/>
              </a:solidFill>
              <a:latin typeface="微软雅黑" pitchFamily="34" charset="-122"/>
              <a:ea typeface="微软雅黑" pitchFamily="34" charset="-122"/>
            </a:endParaRPr>
          </a:p>
        </p:txBody>
      </p:sp>
    </p:spTree>
    <p:extLst>
      <p:ext uri="{BB962C8B-B14F-4D97-AF65-F5344CB8AC3E}">
        <p14:creationId xmlns:p14="http://schemas.microsoft.com/office/powerpoint/2010/main" val="2118851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5" name="Text Box 2"/>
          <p:cNvSpPr txBox="1">
            <a:spLocks noChangeArrowheads="1"/>
          </p:cNvSpPr>
          <p:nvPr/>
        </p:nvSpPr>
        <p:spPr bwMode="auto">
          <a:xfrm>
            <a:off x="879476" y="1352030"/>
            <a:ext cx="1122320"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车辆</a:t>
            </a:r>
            <a:endParaRPr kumimoji="1" lang="en-US" altLang="zh-CN"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79476" y="2237453"/>
            <a:ext cx="2811780" cy="1968818"/>
          </a:xfrm>
          <a:prstGeom prst="rect">
            <a:avLst/>
          </a:prstGeom>
          <a:noFill/>
        </p:spPr>
      </p:pic>
      <p:sp>
        <p:nvSpPr>
          <p:cNvPr id="30" name="Text Box 2"/>
          <p:cNvSpPr txBox="1">
            <a:spLocks noChangeArrowheads="1"/>
          </p:cNvSpPr>
          <p:nvPr/>
        </p:nvSpPr>
        <p:spPr bwMode="auto">
          <a:xfrm>
            <a:off x="5857098" y="1352030"/>
            <a:ext cx="2718488" cy="1977464"/>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悬浮架</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安装电磁铁</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底部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侧面</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采用</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冗余设计</a:t>
            </a:r>
            <a:endPar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1" name="Text Box 2"/>
          <p:cNvSpPr txBox="1">
            <a:spLocks noChangeArrowheads="1"/>
          </p:cNvSpPr>
          <p:nvPr/>
        </p:nvSpPr>
        <p:spPr bwMode="auto">
          <a:xfrm>
            <a:off x="5857098" y="3493471"/>
            <a:ext cx="3004923" cy="1669688"/>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二次悬挂</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保证</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悬浮架</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车厢</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之间相对</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横向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垂向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移动</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通过</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平</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竖</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缓和</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曲线</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3089" y="2237453"/>
            <a:ext cx="1600200" cy="1943100"/>
          </a:xfrm>
          <a:prstGeom prst="rect">
            <a:avLst/>
          </a:prstGeom>
        </p:spPr>
      </p:pic>
      <p:sp>
        <p:nvSpPr>
          <p:cNvPr id="10" name="Text Box 2"/>
          <p:cNvSpPr txBox="1">
            <a:spLocks noChangeArrowheads="1"/>
          </p:cNvSpPr>
          <p:nvPr/>
        </p:nvSpPr>
        <p:spPr bwMode="auto">
          <a:xfrm>
            <a:off x="5857098" y="5332629"/>
            <a:ext cx="3089194" cy="1361911"/>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车厢</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铝型材 三明治蜂窝铝板</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焊接</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铆接</a:t>
            </a:r>
          </a:p>
        </p:txBody>
      </p:sp>
      <p:sp>
        <p:nvSpPr>
          <p:cNvPr id="11" name="Text Box 2"/>
          <p:cNvSpPr txBox="1">
            <a:spLocks noChangeArrowheads="1"/>
          </p:cNvSpPr>
          <p:nvPr/>
        </p:nvSpPr>
        <p:spPr bwMode="auto">
          <a:xfrm>
            <a:off x="1219635" y="4563187"/>
            <a:ext cx="4213654" cy="213135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电气设备</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紧急制动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控制器</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控制系统和照明、空调系统</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车载电源设备</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lnSpc>
                <a:spcPct val="150000"/>
              </a:lnSpc>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多重</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冗余设计</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，保证运行</a:t>
            </a: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可靠性</a:t>
            </a:r>
          </a:p>
        </p:txBody>
      </p:sp>
    </p:spTree>
    <p:extLst>
      <p:ext uri="{BB962C8B-B14F-4D97-AF65-F5344CB8AC3E}">
        <p14:creationId xmlns:p14="http://schemas.microsoft.com/office/powerpoint/2010/main" val="1477684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5" name="Text Box 2"/>
          <p:cNvSpPr txBox="1">
            <a:spLocks noChangeArrowheads="1"/>
          </p:cNvSpPr>
          <p:nvPr/>
        </p:nvSpPr>
        <p:spPr bwMode="auto">
          <a:xfrm>
            <a:off x="879476" y="1352030"/>
            <a:ext cx="1962578"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线路</a:t>
            </a:r>
            <a:r>
              <a:rPr lang="zh-CN" altLang="en-US"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结构</a:t>
            </a:r>
            <a:endParaRPr kumimoji="1" lang="en-US" altLang="zh-CN" b="1" spc="6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67117" y="2204497"/>
            <a:ext cx="7320915" cy="3737609"/>
          </a:xfrm>
          <a:prstGeom prst="rect">
            <a:avLst/>
          </a:prstGeom>
          <a:noFill/>
        </p:spPr>
      </p:pic>
      <p:sp>
        <p:nvSpPr>
          <p:cNvPr id="30" name="Text Box 2"/>
          <p:cNvSpPr txBox="1">
            <a:spLocks noChangeArrowheads="1"/>
          </p:cNvSpPr>
          <p:nvPr/>
        </p:nvSpPr>
        <p:spPr bwMode="auto">
          <a:xfrm>
            <a:off x="4810893" y="1303347"/>
            <a:ext cx="2718488" cy="1233671"/>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上部结构</a:t>
            </a:r>
            <a:endParaRPr lang="en-US" altLang="zh-CN"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焊接钢结构</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或</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钢筋混凝土</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结构的支承梁</a:t>
            </a:r>
          </a:p>
        </p:txBody>
      </p:sp>
      <p:sp>
        <p:nvSpPr>
          <p:cNvPr id="31" name="Text Box 2"/>
          <p:cNvSpPr txBox="1">
            <a:spLocks noChangeArrowheads="1"/>
          </p:cNvSpPr>
          <p:nvPr/>
        </p:nvSpPr>
        <p:spPr bwMode="auto">
          <a:xfrm>
            <a:off x="5441088" y="2660586"/>
            <a:ext cx="3004923" cy="925894"/>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下</a:t>
            </a: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部结构</a:t>
            </a:r>
            <a:endParaRPr lang="en-US" altLang="zh-CN"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钢筋混凝土</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支墩和基础</a:t>
            </a:r>
          </a:p>
        </p:txBody>
      </p:sp>
      <p:sp>
        <p:nvSpPr>
          <p:cNvPr id="32" name="Text Box 2"/>
          <p:cNvSpPr txBox="1">
            <a:spLocks noChangeArrowheads="1"/>
          </p:cNvSpPr>
          <p:nvPr/>
        </p:nvSpPr>
        <p:spPr bwMode="auto">
          <a:xfrm>
            <a:off x="2001796" y="5892682"/>
            <a:ext cx="1779372" cy="58349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lnSpc>
                <a:spcPct val="150000"/>
              </a:lnSpc>
              <a:spcAft>
                <a:spcPts val="500"/>
              </a:spcAft>
              <a:defRPr/>
            </a:pPr>
            <a:r>
              <a:rPr lang="zh-CN" altLang="en-US" sz="2400"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高架线路</a:t>
            </a:r>
            <a:endParaRPr lang="en-US" altLang="zh-CN" sz="2400"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3" name="Text Box 2"/>
          <p:cNvSpPr txBox="1">
            <a:spLocks noChangeArrowheads="1"/>
          </p:cNvSpPr>
          <p:nvPr/>
        </p:nvSpPr>
        <p:spPr bwMode="auto">
          <a:xfrm>
            <a:off x="5107459" y="5892682"/>
            <a:ext cx="1927655" cy="58349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lnSpc>
                <a:spcPct val="150000"/>
              </a:lnSpc>
              <a:spcAft>
                <a:spcPts val="500"/>
              </a:spcAft>
              <a:defRPr/>
            </a:pPr>
            <a:r>
              <a:rPr lang="zh-CN" altLang="en-US" sz="2400"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低置线路</a:t>
            </a:r>
            <a:endParaRPr lang="en-US" altLang="zh-CN" sz="2400"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913589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p:cTn id="18" dur="500" fill="hold"/>
                                        <p:tgtEl>
                                          <p:spTgt spid="32"/>
                                        </p:tgtEl>
                                        <p:attrNameLst>
                                          <p:attrName>ppt_w</p:attrName>
                                        </p:attrNameLst>
                                      </p:cBhvr>
                                      <p:tavLst>
                                        <p:tav tm="0">
                                          <p:val>
                                            <p:fltVal val="0"/>
                                          </p:val>
                                        </p:tav>
                                        <p:tav tm="100000">
                                          <p:val>
                                            <p:strVal val="#ppt_w"/>
                                          </p:val>
                                        </p:tav>
                                      </p:tavLst>
                                    </p:anim>
                                    <p:anim calcmode="lin" valueType="num">
                                      <p:cBhvr>
                                        <p:cTn id="19" dur="500" fill="hold"/>
                                        <p:tgtEl>
                                          <p:spTgt spid="32"/>
                                        </p:tgtEl>
                                        <p:attrNameLst>
                                          <p:attrName>ppt_h</p:attrName>
                                        </p:attrNameLst>
                                      </p:cBhvr>
                                      <p:tavLst>
                                        <p:tav tm="0">
                                          <p:val>
                                            <p:fltVal val="0"/>
                                          </p:val>
                                        </p:tav>
                                        <p:tav tm="100000">
                                          <p:val>
                                            <p:strVal val="#ppt_h"/>
                                          </p:val>
                                        </p:tav>
                                      </p:tavLst>
                                    </p:anim>
                                    <p:animEffect transition="in" filter="fade">
                                      <p:cBhvr>
                                        <p:cTn id="20" dur="500"/>
                                        <p:tgtEl>
                                          <p:spTgt spid="32"/>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animEffect transition="in" filter="fade">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p:cTn id="30" dur="500" fill="hold"/>
                                        <p:tgtEl>
                                          <p:spTgt spid="30"/>
                                        </p:tgtEl>
                                        <p:attrNameLst>
                                          <p:attrName>ppt_w</p:attrName>
                                        </p:attrNameLst>
                                      </p:cBhvr>
                                      <p:tavLst>
                                        <p:tav tm="0">
                                          <p:val>
                                            <p:fltVal val="0"/>
                                          </p:val>
                                        </p:tav>
                                        <p:tav tm="100000">
                                          <p:val>
                                            <p:strVal val="#ppt_w"/>
                                          </p:val>
                                        </p:tav>
                                      </p:tavLst>
                                    </p:anim>
                                    <p:anim calcmode="lin" valueType="num">
                                      <p:cBhvr>
                                        <p:cTn id="31" dur="500" fill="hold"/>
                                        <p:tgtEl>
                                          <p:spTgt spid="30"/>
                                        </p:tgtEl>
                                        <p:attrNameLst>
                                          <p:attrName>ppt_h</p:attrName>
                                        </p:attrNameLst>
                                      </p:cBhvr>
                                      <p:tavLst>
                                        <p:tav tm="0">
                                          <p:val>
                                            <p:fltVal val="0"/>
                                          </p:val>
                                        </p:tav>
                                        <p:tav tm="100000">
                                          <p:val>
                                            <p:strVal val="#ppt_h"/>
                                          </p:val>
                                        </p:tav>
                                      </p:tavLst>
                                    </p:anim>
                                    <p:animEffect transition="in" filter="fade">
                                      <p:cBhvr>
                                        <p:cTn id="32" dur="500"/>
                                        <p:tgtEl>
                                          <p:spTgt spid="3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anim calcmode="lin" valueType="num">
                                      <p:cBhvr>
                                        <p:cTn id="35" dur="500" fill="hold"/>
                                        <p:tgtEl>
                                          <p:spTgt spid="31"/>
                                        </p:tgtEl>
                                        <p:attrNameLst>
                                          <p:attrName>ppt_w</p:attrName>
                                        </p:attrNameLst>
                                      </p:cBhvr>
                                      <p:tavLst>
                                        <p:tav tm="0">
                                          <p:val>
                                            <p:fltVal val="0"/>
                                          </p:val>
                                        </p:tav>
                                        <p:tav tm="100000">
                                          <p:val>
                                            <p:strVal val="#ppt_w"/>
                                          </p:val>
                                        </p:tav>
                                      </p:tavLst>
                                    </p:anim>
                                    <p:anim calcmode="lin" valueType="num">
                                      <p:cBhvr>
                                        <p:cTn id="36" dur="500" fill="hold"/>
                                        <p:tgtEl>
                                          <p:spTgt spid="31"/>
                                        </p:tgtEl>
                                        <p:attrNameLst>
                                          <p:attrName>ppt_h</p:attrName>
                                        </p:attrNameLst>
                                      </p:cBhvr>
                                      <p:tavLst>
                                        <p:tav tm="0">
                                          <p:val>
                                            <p:fltVal val="0"/>
                                          </p:val>
                                        </p:tav>
                                        <p:tav tm="100000">
                                          <p:val>
                                            <p:strVal val="#ppt_h"/>
                                          </p:val>
                                        </p:tav>
                                      </p:tavLst>
                                    </p:anim>
                                    <p:animEffect transition="in" filter="fade">
                                      <p:cBhvr>
                                        <p:cTn id="3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5" name="Text Box 2"/>
          <p:cNvSpPr txBox="1">
            <a:spLocks noChangeArrowheads="1"/>
          </p:cNvSpPr>
          <p:nvPr/>
        </p:nvSpPr>
        <p:spPr bwMode="auto">
          <a:xfrm>
            <a:off x="7368784" y="1379978"/>
            <a:ext cx="1188221"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道岔</a:t>
            </a:r>
            <a:endParaRPr kumimoji="1" lang="en-US" altLang="zh-CN" b="1" spc="6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94952" y="1379978"/>
            <a:ext cx="6347073" cy="3736751"/>
          </a:xfrm>
          <a:prstGeom prst="rect">
            <a:avLst/>
          </a:prstGeom>
          <a:noFill/>
        </p:spPr>
      </p:pic>
      <p:sp>
        <p:nvSpPr>
          <p:cNvPr id="30" name="Text Box 2"/>
          <p:cNvSpPr txBox="1">
            <a:spLocks noChangeArrowheads="1"/>
          </p:cNvSpPr>
          <p:nvPr/>
        </p:nvSpPr>
        <p:spPr bwMode="auto">
          <a:xfrm>
            <a:off x="961676" y="5248530"/>
            <a:ext cx="5826302" cy="959237"/>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kumimoji="1"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多跨连续</a:t>
            </a:r>
            <a:r>
              <a:rPr kumimoji="1"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钢梁</a:t>
            </a:r>
            <a:endParaRPr kumimoji="1" lang="en-US" altLang="zh-CN"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长度</a:t>
            </a:r>
            <a:r>
              <a:rPr kumimoji="1"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与道岔侧向允许</a:t>
            </a:r>
            <a:r>
              <a:rPr kumimoji="1" lang="zh-CN" altLang="en-US"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通过速度</a:t>
            </a:r>
            <a:r>
              <a:rPr kumimoji="1"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相关</a:t>
            </a:r>
          </a:p>
        </p:txBody>
      </p:sp>
      <p:sp>
        <p:nvSpPr>
          <p:cNvPr id="9" name="Text Box 2"/>
          <p:cNvSpPr txBox="1">
            <a:spLocks noChangeArrowheads="1"/>
          </p:cNvSpPr>
          <p:nvPr/>
        </p:nvSpPr>
        <p:spPr bwMode="auto">
          <a:xfrm>
            <a:off x="6995973" y="2268631"/>
            <a:ext cx="1933843" cy="1938992"/>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spcAft>
                <a:spcPts val="0"/>
              </a:spcAft>
              <a:defRPr/>
            </a:pPr>
            <a:r>
              <a:rPr kumimoji="1"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低速道岔</a:t>
            </a:r>
            <a:endParaRPr kumimoji="1"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ctr">
              <a:spcAft>
                <a:spcPts val="0"/>
              </a:spcAft>
              <a:defRPr/>
            </a:pPr>
            <a:r>
              <a:rPr kumimoji="1" lang="en-US" altLang="zh-CN" sz="2400" b="1" spc="200" dirty="0" smtClean="0">
                <a:solidFill>
                  <a:srgbClr val="FF6600"/>
                </a:solidFill>
                <a:effectLst>
                  <a:outerShdw blurRad="38100" dist="38100" dir="2700000" algn="tl">
                    <a:srgbClr val="C0C0C0"/>
                  </a:outerShdw>
                </a:effectLst>
                <a:latin typeface="Times New Roman" panose="02020603050405020304" pitchFamily="18" charset="0"/>
                <a:ea typeface="微软雅黑 Light" panose="020B0502040204020203" pitchFamily="34" charset="-122"/>
                <a:cs typeface="Times New Roman" panose="02020603050405020304" pitchFamily="18" charset="0"/>
              </a:rPr>
              <a:t>▲</a:t>
            </a:r>
            <a:endParaRPr kumimoji="1" lang="en-US" altLang="zh-CN" sz="24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ctr">
              <a:spcAft>
                <a:spcPts val="0"/>
              </a:spcAft>
              <a:defRPr/>
            </a:pPr>
            <a:r>
              <a:rPr lang="en-US" altLang="zh-CN" sz="2400" b="1" spc="600" dirty="0" smtClean="0">
                <a:solidFill>
                  <a:srgbClr val="FF0000"/>
                </a:solidFill>
                <a:effectLst>
                  <a:outerShdw blurRad="38100" dist="38100" dir="2700000" algn="tl">
                    <a:srgbClr val="C0C0C0"/>
                  </a:outerShdw>
                </a:effectLst>
                <a:latin typeface="+mn-lt"/>
                <a:ea typeface="微软雅黑 Light" panose="020B0502040204020203" pitchFamily="34" charset="-122"/>
              </a:rPr>
              <a:t>200km/h</a:t>
            </a:r>
          </a:p>
          <a:p>
            <a:pPr algn="ctr">
              <a:spcAft>
                <a:spcPts val="0"/>
              </a:spcAft>
              <a:defRPr/>
            </a:pPr>
            <a:r>
              <a:rPr lang="en-US" altLang="zh-CN" sz="2400" b="1" spc="600" dirty="0" smtClean="0">
                <a:solidFill>
                  <a:srgbClr val="FF6600"/>
                </a:solidFill>
                <a:effectLst>
                  <a:outerShdw blurRad="38100" dist="38100" dir="2700000" algn="tl">
                    <a:srgbClr val="C0C0C0"/>
                  </a:outerShdw>
                </a:effectLst>
                <a:latin typeface="Times New Roman" panose="02020603050405020304" pitchFamily="18" charset="0"/>
                <a:ea typeface="微软雅黑 Light" panose="020B0502040204020203" pitchFamily="34" charset="-122"/>
                <a:cs typeface="Times New Roman" panose="02020603050405020304" pitchFamily="18" charset="0"/>
              </a:rPr>
              <a:t>▼</a:t>
            </a:r>
            <a:endParaRPr lang="en-US" altLang="zh-CN" sz="2400" b="1" spc="6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lgn="ctr">
              <a:spcAft>
                <a:spcPts val="0"/>
              </a:spcAft>
              <a:defRPr/>
            </a:pPr>
            <a:r>
              <a:rPr kumimoji="1"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高</a:t>
            </a:r>
            <a:r>
              <a:rPr kumimoji="1"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速道岔</a:t>
            </a:r>
          </a:p>
        </p:txBody>
      </p:sp>
    </p:spTree>
    <p:extLst>
      <p:ext uri="{BB962C8B-B14F-4D97-AF65-F5344CB8AC3E}">
        <p14:creationId xmlns:p14="http://schemas.microsoft.com/office/powerpoint/2010/main" val="15498422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53" presetClass="entr" presetSubtype="16" fill="hold" grpId="0" nodeType="after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5" name="Text Box 2"/>
          <p:cNvSpPr txBox="1">
            <a:spLocks noChangeArrowheads="1"/>
          </p:cNvSpPr>
          <p:nvPr/>
        </p:nvSpPr>
        <p:spPr bwMode="auto">
          <a:xfrm>
            <a:off x="879476" y="1352030"/>
            <a:ext cx="1962578"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供电系统</a:t>
            </a:r>
            <a:endParaRPr kumimoji="1" lang="en-US" altLang="zh-CN" b="1" spc="6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0" name="Text Box 2"/>
          <p:cNvSpPr txBox="1">
            <a:spLocks noChangeArrowheads="1"/>
          </p:cNvSpPr>
          <p:nvPr/>
        </p:nvSpPr>
        <p:spPr bwMode="auto">
          <a:xfrm>
            <a:off x="6291722" y="1492249"/>
            <a:ext cx="2613381" cy="15799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变电站</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实现高压交流电</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降压</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整流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逆变</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向</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两侧</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区段供电</a:t>
            </a:r>
          </a:p>
        </p:txBody>
      </p:sp>
      <p:sp>
        <p:nvSpPr>
          <p:cNvPr id="31" name="Text Box 2"/>
          <p:cNvSpPr txBox="1">
            <a:spLocks noChangeArrowheads="1"/>
          </p:cNvSpPr>
          <p:nvPr/>
        </p:nvSpPr>
        <p:spPr bwMode="auto">
          <a:xfrm>
            <a:off x="6291722" y="3072169"/>
            <a:ext cx="2609166" cy="1233671"/>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供电电缆</a:t>
            </a:r>
            <a:endParaRPr lang="en-US" altLang="zh-CN"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为直线电机的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长定子</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供电</a:t>
            </a:r>
          </a:p>
        </p:txBody>
      </p:sp>
      <p:pic>
        <p:nvPicPr>
          <p:cNvPr id="3" name="图片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4103" y="2019317"/>
            <a:ext cx="5667619" cy="3582857"/>
          </a:xfrm>
          <a:prstGeom prst="rect">
            <a:avLst/>
          </a:prstGeom>
        </p:spPr>
      </p:pic>
      <p:sp>
        <p:nvSpPr>
          <p:cNvPr id="11" name="Text Box 2"/>
          <p:cNvSpPr txBox="1">
            <a:spLocks noChangeArrowheads="1"/>
          </p:cNvSpPr>
          <p:nvPr/>
        </p:nvSpPr>
        <p:spPr bwMode="auto">
          <a:xfrm>
            <a:off x="6291722" y="4382055"/>
            <a:ext cx="2609166" cy="188769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开关站</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连接供电</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电缆</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与分段的电机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定子</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绕组</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交替接通、断开</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开关</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，减少定子功耗</a:t>
            </a:r>
          </a:p>
        </p:txBody>
      </p:sp>
      <p:sp>
        <p:nvSpPr>
          <p:cNvPr id="12" name="Text Box 2"/>
          <p:cNvSpPr txBox="1">
            <a:spLocks noChangeArrowheads="1"/>
          </p:cNvSpPr>
          <p:nvPr/>
        </p:nvSpPr>
        <p:spPr bwMode="auto">
          <a:xfrm>
            <a:off x="879476" y="5746241"/>
            <a:ext cx="5249475" cy="83612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其它供电设备</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道岔</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电气设备</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车地天线</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车站</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等供电</a:t>
            </a:r>
          </a:p>
        </p:txBody>
      </p:sp>
    </p:spTree>
    <p:extLst>
      <p:ext uri="{BB962C8B-B14F-4D97-AF65-F5344CB8AC3E}">
        <p14:creationId xmlns:p14="http://schemas.microsoft.com/office/powerpoint/2010/main" val="15697012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animEffect transition="in" filter="fade">
                                      <p:cBhvr>
                                        <p:cTn id="19" dur="500"/>
                                        <p:tgtEl>
                                          <p:spTgt spid="3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p:cTn id="23" dur="500" fill="hold"/>
                                        <p:tgtEl>
                                          <p:spTgt spid="31"/>
                                        </p:tgtEl>
                                        <p:attrNameLst>
                                          <p:attrName>ppt_w</p:attrName>
                                        </p:attrNameLst>
                                      </p:cBhvr>
                                      <p:tavLst>
                                        <p:tav tm="0">
                                          <p:val>
                                            <p:fltVal val="0"/>
                                          </p:val>
                                        </p:tav>
                                        <p:tav tm="100000">
                                          <p:val>
                                            <p:strVal val="#ppt_w"/>
                                          </p:val>
                                        </p:tav>
                                      </p:tavLst>
                                    </p:anim>
                                    <p:anim calcmode="lin" valueType="num">
                                      <p:cBhvr>
                                        <p:cTn id="24" dur="500" fill="hold"/>
                                        <p:tgtEl>
                                          <p:spTgt spid="31"/>
                                        </p:tgtEl>
                                        <p:attrNameLst>
                                          <p:attrName>ppt_h</p:attrName>
                                        </p:attrNameLst>
                                      </p:cBhvr>
                                      <p:tavLst>
                                        <p:tav tm="0">
                                          <p:val>
                                            <p:fltVal val="0"/>
                                          </p:val>
                                        </p:tav>
                                        <p:tav tm="100000">
                                          <p:val>
                                            <p:strVal val="#ppt_h"/>
                                          </p:val>
                                        </p:tav>
                                      </p:tavLst>
                                    </p:anim>
                                    <p:animEffect transition="in" filter="fade">
                                      <p:cBhvr>
                                        <p:cTn id="25" dur="500"/>
                                        <p:tgtEl>
                                          <p:spTgt spid="3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fltVal val="0"/>
                                          </p:val>
                                        </p:tav>
                                        <p:tav tm="100000">
                                          <p:val>
                                            <p:strVal val="#ppt_h"/>
                                          </p:val>
                                        </p:tav>
                                      </p:tavLst>
                                    </p:anim>
                                    <p:animEffect transition="in" filter="fade">
                                      <p:cBhvr>
                                        <p:cTn id="31" dur="500"/>
                                        <p:tgtEl>
                                          <p:spTgt spid="11"/>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500" fill="hold"/>
                                        <p:tgtEl>
                                          <p:spTgt spid="12"/>
                                        </p:tgtEl>
                                        <p:attrNameLst>
                                          <p:attrName>ppt_w</p:attrName>
                                        </p:attrNameLst>
                                      </p:cBhvr>
                                      <p:tavLst>
                                        <p:tav tm="0">
                                          <p:val>
                                            <p:fltVal val="0"/>
                                          </p:val>
                                        </p:tav>
                                        <p:tav tm="100000">
                                          <p:val>
                                            <p:strVal val="#ppt_w"/>
                                          </p:val>
                                        </p:tav>
                                      </p:tavLst>
                                    </p:anim>
                                    <p:anim calcmode="lin" valueType="num">
                                      <p:cBhvr>
                                        <p:cTn id="36" dur="500" fill="hold"/>
                                        <p:tgtEl>
                                          <p:spTgt spid="12"/>
                                        </p:tgtEl>
                                        <p:attrNameLst>
                                          <p:attrName>ppt_h</p:attrName>
                                        </p:attrNameLst>
                                      </p:cBhvr>
                                      <p:tavLst>
                                        <p:tav tm="0">
                                          <p:val>
                                            <p:fltVal val="0"/>
                                          </p:val>
                                        </p:tav>
                                        <p:tav tm="100000">
                                          <p:val>
                                            <p:strVal val="#ppt_h"/>
                                          </p:val>
                                        </p:tav>
                                      </p:tavLst>
                                    </p:anim>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90575" y="10782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zh-CN" altLang="en-US" sz="32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a:t>
            </a:r>
            <a:r>
              <a:rPr lang="zh-CN" altLang="en-US" sz="32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技术起源</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 name="Text Box 2"/>
          <p:cNvSpPr txBox="1">
            <a:spLocks noChangeArrowheads="1"/>
          </p:cNvSpPr>
          <p:nvPr/>
        </p:nvSpPr>
        <p:spPr bwMode="auto">
          <a:xfrm>
            <a:off x="3842951" y="1546173"/>
            <a:ext cx="4878774" cy="267765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lnSpc>
                <a:spcPct val="200000"/>
              </a:lnSpc>
              <a:buFont typeface="Wingdings" panose="05000000000000000000" pitchFamily="2" charset="2"/>
              <a:buChar char="Ø"/>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磁悬浮技术的研究源于</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a:t>
            </a:r>
            <a:endPar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defRPr/>
            </a:pPr>
            <a:endPar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200000"/>
              </a:lnSpc>
              <a:buFont typeface="Wingdings" panose="05000000000000000000" pitchFamily="2" charset="2"/>
              <a:buChar char="Ø"/>
              <a:defRPr/>
            </a:pPr>
            <a:r>
              <a:rPr lang="en-US" altLang="zh-CN"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 </a:t>
            </a:r>
            <a:r>
              <a:rPr lang="en-US" altLang="zh-CN"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1922</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德国工程师</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赫尔曼</a:t>
            </a:r>
            <a:r>
              <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br>
              <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肯佩尔</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提出了电磁悬浮原理</a:t>
            </a:r>
            <a:endPar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125214" y="1730839"/>
            <a:ext cx="2450804" cy="2898899"/>
          </a:xfrm>
          <a:prstGeom prst="ellipse">
            <a:avLst/>
          </a:prstGeom>
          <a:ln>
            <a:noFill/>
          </a:ln>
          <a:effectLst>
            <a:softEdge rad="112500"/>
          </a:effectLst>
        </p:spPr>
      </p:pic>
      <p:sp>
        <p:nvSpPr>
          <p:cNvPr id="6" name="Text Box 2"/>
          <p:cNvSpPr txBox="1">
            <a:spLocks noChangeArrowheads="1"/>
          </p:cNvSpPr>
          <p:nvPr/>
        </p:nvSpPr>
        <p:spPr bwMode="auto">
          <a:xfrm>
            <a:off x="1833176" y="4955743"/>
            <a:ext cx="4878774" cy="156966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lnSpc>
                <a:spcPct val="200000"/>
              </a:lnSpc>
              <a:buFont typeface="Wingdings" panose="05000000000000000000" pitchFamily="2" charset="2"/>
              <a:buChar char="Ø"/>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en-US" altLang="zh-CN"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1934</a:t>
            </a:r>
            <a:r>
              <a:rPr lang="zh-CN" altLang="en-US"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年</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赫尔曼</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肯佩尔申请</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了磁悬浮列车的专利</a:t>
            </a:r>
            <a:endParaRPr kumimoji="1"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88874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53"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德国</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TR</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常导高速磁浮列车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5" name="Text Box 2"/>
          <p:cNvSpPr txBox="1">
            <a:spLocks noChangeArrowheads="1"/>
          </p:cNvSpPr>
          <p:nvPr/>
        </p:nvSpPr>
        <p:spPr bwMode="auto">
          <a:xfrm>
            <a:off x="879476" y="1352030"/>
            <a:ext cx="2893454"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运行控制系统</a:t>
            </a:r>
            <a:endParaRPr kumimoji="1" lang="en-US" altLang="zh-CN"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0" name="Text Box 2"/>
          <p:cNvSpPr txBox="1">
            <a:spLocks noChangeArrowheads="1"/>
          </p:cNvSpPr>
          <p:nvPr/>
        </p:nvSpPr>
        <p:spPr bwMode="auto">
          <a:xfrm>
            <a:off x="1083797" y="4471616"/>
            <a:ext cx="2613381" cy="188769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运行控制中心</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安排</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行车计划</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、编制</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运行图</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根据情况变化</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调整</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运行计划</a:t>
            </a:r>
          </a:p>
        </p:txBody>
      </p:sp>
      <p:sp>
        <p:nvSpPr>
          <p:cNvPr id="31" name="Text Box 2"/>
          <p:cNvSpPr txBox="1">
            <a:spLocks noChangeArrowheads="1"/>
          </p:cNvSpPr>
          <p:nvPr/>
        </p:nvSpPr>
        <p:spPr bwMode="auto">
          <a:xfrm>
            <a:off x="3911533" y="4379666"/>
            <a:ext cx="2609166" cy="1979646"/>
          </a:xfrm>
          <a:prstGeom prst="rect">
            <a:avLst/>
          </a:prstGeom>
          <a:noFill/>
          <a:ln w="9525">
            <a:noFill/>
            <a:miter lim="800000"/>
            <a:headEnd/>
            <a:tailEnd/>
          </a:ln>
          <a:effectLst/>
        </p:spPr>
        <p:txBody>
          <a:bodyPr wrap="square" tIns="46800" bIns="468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分散控制系统</a:t>
            </a:r>
            <a:endParaRPr lang="en-US" altLang="zh-CN"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保证区段内列车</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运行安全</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区段内设备状况的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监控</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和设备</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维护</a:t>
            </a:r>
          </a:p>
        </p:txBody>
      </p:sp>
      <p:pic>
        <p:nvPicPr>
          <p:cNvPr id="3" name="图片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5436" y="2100746"/>
            <a:ext cx="5614988" cy="1992249"/>
          </a:xfrm>
          <a:prstGeom prst="rect">
            <a:avLst/>
          </a:prstGeom>
        </p:spPr>
      </p:pic>
      <p:sp>
        <p:nvSpPr>
          <p:cNvPr id="11" name="Text Box 2"/>
          <p:cNvSpPr txBox="1">
            <a:spLocks noChangeArrowheads="1"/>
          </p:cNvSpPr>
          <p:nvPr/>
        </p:nvSpPr>
        <p:spPr bwMode="auto">
          <a:xfrm>
            <a:off x="6735054" y="3240509"/>
            <a:ext cx="2165928" cy="311880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车载控制系统</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车载设备的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检测</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，保证其正常工作</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当前运行数据与计划运行数据的差异</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超限</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，启动</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保护系统</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，使列车减速或停车</a:t>
            </a:r>
          </a:p>
        </p:txBody>
      </p:sp>
      <p:sp>
        <p:nvSpPr>
          <p:cNvPr id="9" name="Text Box 2"/>
          <p:cNvSpPr txBox="1">
            <a:spLocks noChangeArrowheads="1"/>
          </p:cNvSpPr>
          <p:nvPr/>
        </p:nvSpPr>
        <p:spPr bwMode="auto">
          <a:xfrm>
            <a:off x="6735054" y="1876275"/>
            <a:ext cx="1927031" cy="101566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磁浮交通系统正常运转的根本保障</a:t>
            </a:r>
          </a:p>
        </p:txBody>
      </p:sp>
    </p:spTree>
    <p:extLst>
      <p:ext uri="{BB962C8B-B14F-4D97-AF65-F5344CB8AC3E}">
        <p14:creationId xmlns:p14="http://schemas.microsoft.com/office/powerpoint/2010/main" val="35518968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 calcmode="lin" valueType="num">
                                      <p:cBhvr>
                                        <p:cTn id="23" dur="500" fill="hold"/>
                                        <p:tgtEl>
                                          <p:spTgt spid="30"/>
                                        </p:tgtEl>
                                        <p:attrNameLst>
                                          <p:attrName>ppt_w</p:attrName>
                                        </p:attrNameLst>
                                      </p:cBhvr>
                                      <p:tavLst>
                                        <p:tav tm="0">
                                          <p:val>
                                            <p:fltVal val="0"/>
                                          </p:val>
                                        </p:tav>
                                        <p:tav tm="100000">
                                          <p:val>
                                            <p:strVal val="#ppt_w"/>
                                          </p:val>
                                        </p:tav>
                                      </p:tavLst>
                                    </p:anim>
                                    <p:anim calcmode="lin" valueType="num">
                                      <p:cBhvr>
                                        <p:cTn id="24" dur="500" fill="hold"/>
                                        <p:tgtEl>
                                          <p:spTgt spid="30"/>
                                        </p:tgtEl>
                                        <p:attrNameLst>
                                          <p:attrName>ppt_h</p:attrName>
                                        </p:attrNameLst>
                                      </p:cBhvr>
                                      <p:tavLst>
                                        <p:tav tm="0">
                                          <p:val>
                                            <p:fltVal val="0"/>
                                          </p:val>
                                        </p:tav>
                                        <p:tav tm="100000">
                                          <p:val>
                                            <p:strVal val="#ppt_h"/>
                                          </p:val>
                                        </p:tav>
                                      </p:tavLst>
                                    </p:anim>
                                    <p:animEffect transition="in" filter="fade">
                                      <p:cBhvr>
                                        <p:cTn id="25" dur="500"/>
                                        <p:tgtEl>
                                          <p:spTgt spid="3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11"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MLX</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超导高速磁浮列车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480440" y="1683232"/>
            <a:ext cx="3872728" cy="206723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1977</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年，在南部</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九州</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建成</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7km</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超导磁浮</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宫崎</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试验线</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1979</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年，低温超导</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ML500</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试验</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运行速度达到 </a:t>
            </a:r>
            <a:r>
              <a:rPr lang="en-US" altLang="zh-CN" sz="2000" b="1" spc="300" dirty="0" smtClean="0">
                <a:solidFill>
                  <a:srgbClr val="FF6600"/>
                </a:solidFill>
                <a:effectLst>
                  <a:outerShdw blurRad="38100" dist="38100" dir="2700000" algn="tl">
                    <a:srgbClr val="C0C0C0"/>
                  </a:outerShdw>
                </a:effectLst>
                <a:latin typeface="+mn-lt"/>
                <a:ea typeface="微软雅黑 Light" panose="020B0502040204020203" pitchFamily="34" charset="-122"/>
              </a:rPr>
              <a:t>517km/h</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3168" y="4491854"/>
            <a:ext cx="2520000" cy="1892292"/>
          </a:xfrm>
          <a:prstGeom prst="rect">
            <a:avLst/>
          </a:prstGeom>
          <a:ln>
            <a:noFill/>
          </a:ln>
          <a:effectLst>
            <a:softEdge rad="112500"/>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0097" y="1299349"/>
            <a:ext cx="2520000" cy="1417500"/>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0097" y="2716849"/>
            <a:ext cx="2520000" cy="1680000"/>
          </a:xfrm>
          <a:prstGeom prst="rect">
            <a:avLst/>
          </a:prstGeom>
          <a:ln>
            <a:noFill/>
          </a:ln>
          <a:effectLst>
            <a:softEdge rad="112500"/>
          </a:effectLst>
        </p:spPr>
      </p:pic>
      <p:sp>
        <p:nvSpPr>
          <p:cNvPr id="16" name="Text Box 2"/>
          <p:cNvSpPr txBox="1">
            <a:spLocks noChangeArrowheads="1"/>
          </p:cNvSpPr>
          <p:nvPr/>
        </p:nvSpPr>
        <p:spPr bwMode="auto">
          <a:xfrm>
            <a:off x="1350097" y="4491854"/>
            <a:ext cx="3872728" cy="206723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1997</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4</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月</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，在</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山梨县</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建成</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18.4km</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超导磁浮试验线</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lnSpc>
                <a:spcPct val="150000"/>
              </a:lnSpc>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2003</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MLX01</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试验运行</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速度达到 </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581km/h</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28301960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a:solidFill>
                  <a:schemeClr val="tx2"/>
                </a:solidFill>
                <a:effectLst>
                  <a:outerShdw blurRad="38100" dist="38100" dir="2700000" algn="tl">
                    <a:srgbClr val="000000">
                      <a:alpha val="43137"/>
                    </a:srgbClr>
                  </a:outerShdw>
                </a:effectLst>
                <a:ea typeface="微软雅黑" panose="020B0503020204020204" pitchFamily="34" charset="-122"/>
              </a:rPr>
              <a:t>9.2.2 </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a:solidFill>
                  <a:srgbClr val="FF6600"/>
                </a:solidFill>
                <a:effectLst>
                  <a:outerShdw blurRad="38100" dist="38100" dir="2700000" algn="tl">
                    <a:srgbClr val="000000">
                      <a:alpha val="43137"/>
                    </a:srgbClr>
                  </a:outerShdw>
                </a:effectLst>
                <a:ea typeface="微软雅黑 Light" panose="020B0502040204020203" pitchFamily="34" charset="-122"/>
              </a:rPr>
              <a:t>MLX</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超导高速磁浮列车</a:t>
            </a:r>
          </a:p>
        </p:txBody>
      </p:sp>
      <p:sp>
        <p:nvSpPr>
          <p:cNvPr id="25" name="Text Box 2"/>
          <p:cNvSpPr txBox="1">
            <a:spLocks noChangeArrowheads="1"/>
          </p:cNvSpPr>
          <p:nvPr/>
        </p:nvSpPr>
        <p:spPr bwMode="auto">
          <a:xfrm>
            <a:off x="879476" y="1352030"/>
            <a:ext cx="1270600"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车辆</a:t>
            </a:r>
            <a:endParaRPr kumimoji="1" lang="en-US" altLang="zh-CN"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26" y="2101169"/>
            <a:ext cx="3063240" cy="1645920"/>
          </a:xfrm>
          <a:prstGeom prst="rect">
            <a:avLst/>
          </a:prstGeom>
          <a:ln>
            <a:noFill/>
          </a:ln>
          <a:effectLst>
            <a:softEdge rad="112500"/>
          </a:effectLst>
        </p:spPr>
      </p:pic>
      <p:sp>
        <p:nvSpPr>
          <p:cNvPr id="30" name="Text Box 2"/>
          <p:cNvSpPr txBox="1">
            <a:spLocks noChangeArrowheads="1"/>
          </p:cNvSpPr>
          <p:nvPr/>
        </p:nvSpPr>
        <p:spPr bwMode="auto">
          <a:xfrm>
            <a:off x="4533042" y="2307293"/>
            <a:ext cx="4160108" cy="1233671"/>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en-US" altLang="zh-CN" sz="2000" b="1" dirty="0" smtClean="0">
                <a:solidFill>
                  <a:srgbClr val="FF0000"/>
                </a:solidFill>
                <a:effectLst>
                  <a:outerShdw blurRad="38100" dist="38100" dir="2700000" algn="tl">
                    <a:srgbClr val="C0C0C0"/>
                  </a:outerShdw>
                </a:effectLst>
                <a:latin typeface="+mn-lt"/>
                <a:ea typeface="微软雅黑 Light" panose="020B0502040204020203" pitchFamily="34" charset="-122"/>
              </a:rPr>
              <a:t>MLX </a:t>
            </a:r>
            <a:r>
              <a:rPr lang="zh-CN" altLang="en-US"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采用</a:t>
            </a:r>
            <a:r>
              <a:rPr lang="zh-CN" altLang="en-US" sz="2000" b="1"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en-US" altLang="zh-CN" sz="2000" b="1" dirty="0" smtClean="0">
                <a:solidFill>
                  <a:srgbClr val="FF6600"/>
                </a:solidFill>
                <a:effectLst>
                  <a:outerShdw blurRad="38100" dist="38100" dir="2700000" algn="tl">
                    <a:srgbClr val="C0C0C0"/>
                  </a:outerShdw>
                </a:effectLst>
                <a:latin typeface="+mn-lt"/>
                <a:ea typeface="微软雅黑 Light" panose="020B0502040204020203" pitchFamily="34" charset="-122"/>
              </a:rPr>
              <a:t>3</a:t>
            </a:r>
            <a:r>
              <a:rPr lang="en-US" altLang="zh-CN" sz="2000" b="1"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辆或</a:t>
            </a:r>
            <a:r>
              <a:rPr lang="zh-CN" altLang="en-US" sz="2000" b="1"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en-US" altLang="zh-CN" sz="2000" b="1" dirty="0" smtClean="0">
                <a:solidFill>
                  <a:srgbClr val="FF6600"/>
                </a:solidFill>
                <a:effectLst>
                  <a:outerShdw blurRad="38100" dist="38100" dir="2700000" algn="tl">
                    <a:srgbClr val="C0C0C0"/>
                  </a:outerShdw>
                </a:effectLst>
                <a:latin typeface="+mn-lt"/>
                <a:ea typeface="微软雅黑 Light" panose="020B0502040204020203" pitchFamily="34" charset="-122"/>
              </a:rPr>
              <a:t>4</a:t>
            </a:r>
            <a:r>
              <a:rPr lang="en-US" altLang="zh-CN" sz="2000" b="1"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辆编组方式</a:t>
            </a:r>
            <a:endParaRPr lang="en-US" altLang="zh-CN"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辅助电源</a:t>
            </a:r>
            <a:r>
              <a:rPr kumimoji="1" lang="zh-CN" altLang="en-US"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采用车载</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燃气轮发电机</a:t>
            </a:r>
            <a:r>
              <a:rPr kumimoji="1" lang="zh-CN" altLang="en-US" sz="20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或非接触</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直线发电机</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1" name="Text Box 2"/>
          <p:cNvSpPr txBox="1">
            <a:spLocks noChangeArrowheads="1"/>
          </p:cNvSpPr>
          <p:nvPr/>
        </p:nvSpPr>
        <p:spPr bwMode="auto">
          <a:xfrm>
            <a:off x="1090526" y="3973008"/>
            <a:ext cx="4160108" cy="2503249"/>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转向架</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lnSpc>
                <a:spcPct val="150000"/>
              </a:lnSpc>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列车的关键部件</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安装</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超导磁体</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超导线圈</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放置在</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低温隔热</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容器内</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超导磁体</a:t>
            </a:r>
            <a:r>
              <a:rPr kumimoji="1" lang="zh-CN" altLang="en-US"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无冗余</a:t>
            </a:r>
            <a:endParaRPr kumimoji="1"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超导磁体的</a:t>
            </a:r>
            <a:r>
              <a:rPr kumimoji="1" lang="zh-CN" altLang="en-US" sz="2000" b="1" spc="200" dirty="0" smtClean="0">
                <a:solidFill>
                  <a:srgbClr val="FF0000"/>
                </a:solidFill>
                <a:effectLst>
                  <a:outerShdw blurRad="38100" dist="38100" dir="2700000" algn="tl">
                    <a:srgbClr val="C0C0C0"/>
                  </a:outerShdw>
                </a:effectLst>
                <a:ea typeface="微软雅黑 Light" panose="020B0502040204020203" pitchFamily="34" charset="-122"/>
              </a:rPr>
              <a:t>失超</a:t>
            </a:r>
            <a:r>
              <a:rPr kumimoji="1"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会影响安全运行</a:t>
            </a:r>
            <a:endPar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377" y="4267846"/>
            <a:ext cx="3513773" cy="1913572"/>
          </a:xfrm>
          <a:prstGeom prst="rect">
            <a:avLst/>
          </a:prstGeom>
          <a:ln>
            <a:noFill/>
          </a:ln>
          <a:effectLst/>
        </p:spPr>
      </p:pic>
    </p:spTree>
    <p:extLst>
      <p:ext uri="{BB962C8B-B14F-4D97-AF65-F5344CB8AC3E}">
        <p14:creationId xmlns:p14="http://schemas.microsoft.com/office/powerpoint/2010/main" val="39052535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a:solidFill>
                  <a:schemeClr val="tx2"/>
                </a:solidFill>
                <a:effectLst>
                  <a:outerShdw blurRad="38100" dist="38100" dir="2700000" algn="tl">
                    <a:srgbClr val="000000">
                      <a:alpha val="43137"/>
                    </a:srgbClr>
                  </a:outerShdw>
                </a:effectLst>
                <a:ea typeface="微软雅黑" panose="020B0503020204020204" pitchFamily="34" charset="-122"/>
              </a:rPr>
              <a:t>9.2.2 </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a:solidFill>
                  <a:srgbClr val="FF6600"/>
                </a:solidFill>
                <a:effectLst>
                  <a:outerShdw blurRad="38100" dist="38100" dir="2700000" algn="tl">
                    <a:srgbClr val="000000">
                      <a:alpha val="43137"/>
                    </a:srgbClr>
                  </a:outerShdw>
                </a:effectLst>
                <a:ea typeface="微软雅黑 Light" panose="020B0502040204020203" pitchFamily="34" charset="-122"/>
              </a:rPr>
              <a:t>MLX</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超导高速磁浮列车</a:t>
            </a:r>
          </a:p>
        </p:txBody>
      </p:sp>
      <p:sp>
        <p:nvSpPr>
          <p:cNvPr id="25" name="Text Box 2"/>
          <p:cNvSpPr txBox="1">
            <a:spLocks noChangeArrowheads="1"/>
          </p:cNvSpPr>
          <p:nvPr/>
        </p:nvSpPr>
        <p:spPr bwMode="auto">
          <a:xfrm>
            <a:off x="879476" y="1352030"/>
            <a:ext cx="1962578"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线路</a:t>
            </a:r>
            <a:r>
              <a:rPr lang="zh-CN" altLang="en-US"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结构</a:t>
            </a:r>
            <a:endParaRPr kumimoji="1" lang="en-US" altLang="zh-CN" b="1" spc="6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626" y="2393971"/>
            <a:ext cx="2540000" cy="1270000"/>
          </a:xfrm>
          <a:prstGeom prst="rect">
            <a:avLst/>
          </a:prstGeom>
          <a:ln>
            <a:noFill/>
          </a:ln>
          <a:effectLst>
            <a:softEdge rad="112500"/>
          </a:effectLst>
        </p:spPr>
      </p:pic>
      <p:sp>
        <p:nvSpPr>
          <p:cNvPr id="30" name="Text Box 2"/>
          <p:cNvSpPr txBox="1">
            <a:spLocks noChangeArrowheads="1"/>
          </p:cNvSpPr>
          <p:nvPr/>
        </p:nvSpPr>
        <p:spPr bwMode="auto">
          <a:xfrm>
            <a:off x="4318858" y="2258247"/>
            <a:ext cx="4160108" cy="1541448"/>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en-US" altLang="zh-CN" sz="2000" b="1" spc="200" dirty="0" smtClean="0">
                <a:solidFill>
                  <a:schemeClr val="tx2"/>
                </a:solidFill>
                <a:effectLst>
                  <a:outerShdw blurRad="38100" dist="38100" dir="2700000" algn="tl">
                    <a:srgbClr val="C0C0C0"/>
                  </a:outerShdw>
                </a:effectLst>
                <a:latin typeface="+mn-lt"/>
                <a:ea typeface="微软雅黑" panose="020B0503020204020204" pitchFamily="34" charset="-122"/>
              </a:rPr>
              <a:t>U</a:t>
            </a: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形轨道</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lnSpc>
                <a:spcPct val="150000"/>
              </a:lnSpc>
              <a:spcAft>
                <a:spcPts val="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预制混凝土</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结构</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lnSpc>
                <a:spcPct val="150000"/>
              </a:lnSpc>
              <a:spcAft>
                <a:spcPts val="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非铁磁性</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高锰钢筋和预埋连接件</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1" name="Text Box 2"/>
          <p:cNvSpPr txBox="1">
            <a:spLocks noChangeArrowheads="1"/>
          </p:cNvSpPr>
          <p:nvPr/>
        </p:nvSpPr>
        <p:spPr bwMode="auto">
          <a:xfrm>
            <a:off x="1101626" y="4191016"/>
            <a:ext cx="4160108" cy="206723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lang="zh-CN" altLang="en-US"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道岔</a:t>
            </a:r>
            <a:endParaRPr lang="en-US" altLang="zh-CN" sz="20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lnSpc>
                <a:spcPct val="150000"/>
              </a:lnSpc>
              <a:spcAft>
                <a:spcPts val="5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分段移动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的混凝土</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U</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形轨道</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总长</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80m</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6 </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段</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、液力驱动</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曲线半径为 </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780m</a:t>
            </a: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通过速度为 </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70km/h</a:t>
            </a:r>
            <a:endPar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583" y="4458639"/>
            <a:ext cx="2541600" cy="15290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94502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 calcmode="lin" valueType="num">
                                      <p:cBhvr>
                                        <p:cTn id="24" dur="500" fill="hold"/>
                                        <p:tgtEl>
                                          <p:spTgt spid="31"/>
                                        </p:tgtEl>
                                        <p:attrNameLst>
                                          <p:attrName>ppt_w</p:attrName>
                                        </p:attrNameLst>
                                      </p:cBhvr>
                                      <p:tavLst>
                                        <p:tav tm="0">
                                          <p:val>
                                            <p:fltVal val="0"/>
                                          </p:val>
                                        </p:tav>
                                        <p:tav tm="100000">
                                          <p:val>
                                            <p:strVal val="#ppt_w"/>
                                          </p:val>
                                        </p:tav>
                                      </p:tavLst>
                                    </p:anim>
                                    <p:anim calcmode="lin" valueType="num">
                                      <p:cBhvr>
                                        <p:cTn id="25" dur="500" fill="hold"/>
                                        <p:tgtEl>
                                          <p:spTgt spid="31"/>
                                        </p:tgtEl>
                                        <p:attrNameLst>
                                          <p:attrName>ppt_h</p:attrName>
                                        </p:attrNameLst>
                                      </p:cBhvr>
                                      <p:tavLst>
                                        <p:tav tm="0">
                                          <p:val>
                                            <p:fltVal val="0"/>
                                          </p:val>
                                        </p:tav>
                                        <p:tav tm="100000">
                                          <p:val>
                                            <p:strVal val="#ppt_h"/>
                                          </p:val>
                                        </p:tav>
                                      </p:tavLst>
                                    </p:anim>
                                    <p:animEffect transition="in" filter="fade">
                                      <p:cBhvr>
                                        <p:cTn id="26" dur="500"/>
                                        <p:tgtEl>
                                          <p:spTgt spid="31"/>
                                        </p:tgtEl>
                                      </p:cBhvr>
                                    </p:animEffect>
                                  </p:childTnLst>
                                </p:cTn>
                              </p:par>
                            </p:childTnLst>
                          </p:cTn>
                        </p:par>
                        <p:par>
                          <p:cTn id="27" fill="hold">
                            <p:stCondLst>
                              <p:cond delay="500"/>
                            </p:stCondLst>
                            <p:childTnLst>
                              <p:par>
                                <p:cTn id="28" presetID="31"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p:cTn id="30" dur="1000" fill="hold"/>
                                        <p:tgtEl>
                                          <p:spTgt spid="9"/>
                                        </p:tgtEl>
                                        <p:attrNameLst>
                                          <p:attrName>ppt_w</p:attrName>
                                        </p:attrNameLst>
                                      </p:cBhvr>
                                      <p:tavLst>
                                        <p:tav tm="0">
                                          <p:val>
                                            <p:fltVal val="0"/>
                                          </p:val>
                                        </p:tav>
                                        <p:tav tm="100000">
                                          <p:val>
                                            <p:strVal val="#ppt_w"/>
                                          </p:val>
                                        </p:tav>
                                      </p:tavLst>
                                    </p:anim>
                                    <p:anim calcmode="lin" valueType="num">
                                      <p:cBhvr>
                                        <p:cTn id="31" dur="1000" fill="hold"/>
                                        <p:tgtEl>
                                          <p:spTgt spid="9"/>
                                        </p:tgtEl>
                                        <p:attrNameLst>
                                          <p:attrName>ppt_h</p:attrName>
                                        </p:attrNameLst>
                                      </p:cBhvr>
                                      <p:tavLst>
                                        <p:tav tm="0">
                                          <p:val>
                                            <p:fltVal val="0"/>
                                          </p:val>
                                        </p:tav>
                                        <p:tav tm="100000">
                                          <p:val>
                                            <p:strVal val="#ppt_h"/>
                                          </p:val>
                                        </p:tav>
                                      </p:tavLst>
                                    </p:anim>
                                    <p:anim calcmode="lin" valueType="num">
                                      <p:cBhvr>
                                        <p:cTn id="32" dur="1000" fill="hold"/>
                                        <p:tgtEl>
                                          <p:spTgt spid="9"/>
                                        </p:tgtEl>
                                        <p:attrNameLst>
                                          <p:attrName>style.rotation</p:attrName>
                                        </p:attrNameLst>
                                      </p:cBhvr>
                                      <p:tavLst>
                                        <p:tav tm="0">
                                          <p:val>
                                            <p:fltVal val="90"/>
                                          </p:val>
                                        </p:tav>
                                        <p:tav tm="100000">
                                          <p:val>
                                            <p:fltVal val="0"/>
                                          </p:val>
                                        </p:tav>
                                      </p:tavLst>
                                    </p:anim>
                                    <p:animEffect transition="in" filter="fade">
                                      <p:cBhvr>
                                        <p:cTn id="3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a:solidFill>
                  <a:schemeClr val="tx2"/>
                </a:solidFill>
                <a:effectLst>
                  <a:outerShdw blurRad="38100" dist="38100" dir="2700000" algn="tl">
                    <a:srgbClr val="000000">
                      <a:alpha val="43137"/>
                    </a:srgbClr>
                  </a:outerShdw>
                </a:effectLst>
                <a:ea typeface="微软雅黑" panose="020B0503020204020204" pitchFamily="34" charset="-122"/>
              </a:rPr>
              <a:t>9.2.2 </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a:solidFill>
                  <a:srgbClr val="FF6600"/>
                </a:solidFill>
                <a:effectLst>
                  <a:outerShdw blurRad="38100" dist="38100" dir="2700000" algn="tl">
                    <a:srgbClr val="000000">
                      <a:alpha val="43137"/>
                    </a:srgbClr>
                  </a:outerShdw>
                </a:effectLst>
                <a:ea typeface="微软雅黑 Light" panose="020B0502040204020203" pitchFamily="34" charset="-122"/>
              </a:rPr>
              <a:t>MLX</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超导高速磁浮列车</a:t>
            </a:r>
          </a:p>
        </p:txBody>
      </p:sp>
      <p:sp>
        <p:nvSpPr>
          <p:cNvPr id="25" name="Text Box 2"/>
          <p:cNvSpPr txBox="1">
            <a:spLocks noChangeArrowheads="1"/>
          </p:cNvSpPr>
          <p:nvPr/>
        </p:nvSpPr>
        <p:spPr bwMode="auto">
          <a:xfrm>
            <a:off x="879476" y="1352030"/>
            <a:ext cx="2563940"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驱动与制动</a:t>
            </a:r>
            <a:endParaRPr kumimoji="1" lang="en-US" altLang="zh-CN" b="1" spc="6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0" name="Text Box 2"/>
          <p:cNvSpPr txBox="1">
            <a:spLocks noChangeArrowheads="1"/>
          </p:cNvSpPr>
          <p:nvPr/>
        </p:nvSpPr>
        <p:spPr bwMode="auto">
          <a:xfrm>
            <a:off x="1302949" y="2048508"/>
            <a:ext cx="4727147" cy="1233671"/>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nSpc>
                <a:spcPct val="150000"/>
              </a:lnSpc>
              <a:spcAft>
                <a:spcPts val="5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以</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长定子空心</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同步直线电机</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为基础。</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长定子线圈与悬浮导向的</a:t>
            </a:r>
            <a: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8</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字形线圈结合，实现</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导向</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驱动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合一。</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1" name="Text Box 2"/>
          <p:cNvSpPr txBox="1">
            <a:spLocks noChangeArrowheads="1"/>
          </p:cNvSpPr>
          <p:nvPr/>
        </p:nvSpPr>
        <p:spPr bwMode="auto">
          <a:xfrm>
            <a:off x="2909972" y="4598141"/>
            <a:ext cx="3432563" cy="1541448"/>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lnSpc>
                <a:spcPct val="150000"/>
              </a:lnSpc>
              <a:spcAft>
                <a:spcPts val="5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a:t>
            </a:r>
            <a:r>
              <a:rPr kumimoji="1"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kumimoji="1"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系统</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相似。</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集中控制子系统</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沿线</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分散控制子系统</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车载移动控制子系统</a:t>
            </a:r>
            <a:endPar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8" name="Text Box 2"/>
          <p:cNvSpPr txBox="1">
            <a:spLocks noChangeArrowheads="1"/>
          </p:cNvSpPr>
          <p:nvPr/>
        </p:nvSpPr>
        <p:spPr bwMode="auto">
          <a:xfrm>
            <a:off x="2464401" y="3910163"/>
            <a:ext cx="1916926"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控制系统</a:t>
            </a:r>
            <a:endParaRPr kumimoji="1" lang="en-US" altLang="zh-CN" b="1" spc="6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535" y="1593780"/>
            <a:ext cx="2066925" cy="21431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88433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p:cTn id="11" dur="500" fill="hold"/>
                                        <p:tgtEl>
                                          <p:spTgt spid="30"/>
                                        </p:tgtEl>
                                        <p:attrNameLst>
                                          <p:attrName>ppt_w</p:attrName>
                                        </p:attrNameLst>
                                      </p:cBhvr>
                                      <p:tavLst>
                                        <p:tav tm="0">
                                          <p:val>
                                            <p:fltVal val="0"/>
                                          </p:val>
                                        </p:tav>
                                        <p:tav tm="100000">
                                          <p:val>
                                            <p:strVal val="#ppt_w"/>
                                          </p:val>
                                        </p:tav>
                                      </p:tavLst>
                                    </p:anim>
                                    <p:anim calcmode="lin" valueType="num">
                                      <p:cBhvr>
                                        <p:cTn id="12" dur="500" fill="hold"/>
                                        <p:tgtEl>
                                          <p:spTgt spid="30"/>
                                        </p:tgtEl>
                                        <p:attrNameLst>
                                          <p:attrName>ppt_h</p:attrName>
                                        </p:attrNameLst>
                                      </p:cBhvr>
                                      <p:tavLst>
                                        <p:tav tm="0">
                                          <p:val>
                                            <p:fltVal val="0"/>
                                          </p:val>
                                        </p:tav>
                                        <p:tav tm="100000">
                                          <p:val>
                                            <p:strVal val="#ppt_h"/>
                                          </p:val>
                                        </p:tav>
                                      </p:tavLst>
                                    </p:anim>
                                    <p:animEffect transition="in" filter="fade">
                                      <p:cBhvr>
                                        <p:cTn id="13" dur="500"/>
                                        <p:tgtEl>
                                          <p:spTgt spid="30"/>
                                        </p:tgtEl>
                                      </p:cBhvr>
                                    </p:animEffect>
                                  </p:childTnLst>
                                </p:cTn>
                              </p:par>
                              <p:par>
                                <p:cTn id="14" presetID="53"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p:cTn id="16" dur="500" fill="hold"/>
                                        <p:tgtEl>
                                          <p:spTgt spid="3"/>
                                        </p:tgtEl>
                                        <p:attrNameLst>
                                          <p:attrName>ppt_w</p:attrName>
                                        </p:attrNameLst>
                                      </p:cBhvr>
                                      <p:tavLst>
                                        <p:tav tm="0">
                                          <p:val>
                                            <p:fltVal val="0"/>
                                          </p:val>
                                        </p:tav>
                                        <p:tav tm="100000">
                                          <p:val>
                                            <p:strVal val="#ppt_w"/>
                                          </p:val>
                                        </p:tav>
                                      </p:tavLst>
                                    </p:anim>
                                    <p:anim calcmode="lin" valueType="num">
                                      <p:cBhvr>
                                        <p:cTn id="17" dur="500" fill="hold"/>
                                        <p:tgtEl>
                                          <p:spTgt spid="3"/>
                                        </p:tgtEl>
                                        <p:attrNameLst>
                                          <p:attrName>ppt_h</p:attrName>
                                        </p:attrNameLst>
                                      </p:cBhvr>
                                      <p:tavLst>
                                        <p:tav tm="0">
                                          <p:val>
                                            <p:fltVal val="0"/>
                                          </p:val>
                                        </p:tav>
                                        <p:tav tm="100000">
                                          <p:val>
                                            <p:strVal val="#ppt_h"/>
                                          </p:val>
                                        </p:tav>
                                      </p:tavLst>
                                    </p:anim>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480440" y="1482066"/>
            <a:ext cx="3872728" cy="175945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1991</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，在</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名古屋</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建成</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大江</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试验线，</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HSST100S</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最高运行速度达到 </a:t>
            </a:r>
            <a:r>
              <a:rPr lang="en-US" altLang="zh-CN" sz="2000" b="1" spc="300" dirty="0" smtClean="0">
                <a:solidFill>
                  <a:srgbClr val="FF6600"/>
                </a:solidFill>
                <a:effectLst>
                  <a:outerShdw blurRad="38100" dist="38100" dir="2700000" algn="tl">
                    <a:srgbClr val="C0C0C0"/>
                  </a:outerShdw>
                </a:effectLst>
                <a:latin typeface="+mn-lt"/>
                <a:ea typeface="微软雅黑 Light" panose="020B0502040204020203" pitchFamily="34" charset="-122"/>
              </a:rPr>
              <a:t>130km/h</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1995</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HSST100L</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开始在大江试验线运行、试验</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564" y="1620914"/>
            <a:ext cx="2469600" cy="1342653"/>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1564" y="3303358"/>
            <a:ext cx="2469600" cy="1852200"/>
          </a:xfrm>
          <a:prstGeom prst="rect">
            <a:avLst/>
          </a:prstGeom>
          <a:ln>
            <a:noFill/>
          </a:ln>
          <a:effectLst>
            <a:outerShdw blurRad="292100" dist="139700" dir="2700000" algn="tl" rotWithShape="0">
              <a:srgbClr val="333333">
                <a:alpha val="65000"/>
              </a:srgbClr>
            </a:outerShdw>
          </a:effectLst>
        </p:spPr>
      </p:pic>
      <p:sp>
        <p:nvSpPr>
          <p:cNvPr id="16" name="Text Box 2"/>
          <p:cNvSpPr txBox="1">
            <a:spLocks noChangeArrowheads="1"/>
          </p:cNvSpPr>
          <p:nvPr/>
        </p:nvSpPr>
        <p:spPr bwMode="auto">
          <a:xfrm>
            <a:off x="4480440" y="3832119"/>
            <a:ext cx="3872728" cy="1323439"/>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2005</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，在</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名古屋</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市郊建成</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8.9km</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HSST</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型</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低速磁浮线</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东部丘陵线</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en-US" altLang="zh-CN" sz="2000" b="1" spc="200" dirty="0" err="1" smtClean="0">
                <a:solidFill>
                  <a:srgbClr val="FF6600"/>
                </a:solidFill>
                <a:effectLst>
                  <a:outerShdw blurRad="38100" dist="38100" dir="2700000" algn="tl">
                    <a:srgbClr val="C0C0C0"/>
                  </a:outerShdw>
                </a:effectLst>
                <a:latin typeface="Times New Roman"/>
                <a:ea typeface="微软雅黑 Light" panose="020B0502040204020203" pitchFamily="34" charset="-122"/>
              </a:rPr>
              <a:t>Linimo</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磁浮列车直通</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爱知世博园</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8" name="Text Box 2"/>
          <p:cNvSpPr txBox="1">
            <a:spLocks noChangeArrowheads="1"/>
          </p:cNvSpPr>
          <p:nvPr/>
        </p:nvSpPr>
        <p:spPr bwMode="auto">
          <a:xfrm>
            <a:off x="1241795" y="5835139"/>
            <a:ext cx="6477289" cy="40011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just">
              <a:spcAft>
                <a:spcPts val="1000"/>
              </a:spcAft>
              <a:defRPr/>
            </a:pP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主要用于</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城市轨道</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交通，速度为 </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100km/h</a:t>
            </a:r>
            <a:r>
              <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 </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左右。</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203486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500" fill="hold"/>
                                        <p:tgtEl>
                                          <p:spTgt spid="10"/>
                                        </p:tgtEl>
                                        <p:attrNameLst>
                                          <p:attrName>ppt_w</p:attrName>
                                        </p:attrNameLst>
                                      </p:cBhvr>
                                      <p:tavLst>
                                        <p:tav tm="0">
                                          <p:val>
                                            <p:fltVal val="0"/>
                                          </p:val>
                                        </p:tav>
                                        <p:tav tm="100000">
                                          <p:val>
                                            <p:strVal val="#ppt_w"/>
                                          </p:val>
                                        </p:tav>
                                      </p:tavLst>
                                    </p:anim>
                                    <p:anim calcmode="lin" valueType="num">
                                      <p:cBhvr>
                                        <p:cTn id="14" dur="500" fill="hold"/>
                                        <p:tgtEl>
                                          <p:spTgt spid="10"/>
                                        </p:tgtEl>
                                        <p:attrNameLst>
                                          <p:attrName>ppt_h</p:attrName>
                                        </p:attrNameLst>
                                      </p:cBhvr>
                                      <p:tavLst>
                                        <p:tav tm="0">
                                          <p:val>
                                            <p:fltVal val="0"/>
                                          </p:val>
                                        </p:tav>
                                        <p:tav tm="100000">
                                          <p:val>
                                            <p:strVal val="#ppt_h"/>
                                          </p:val>
                                        </p:tav>
                                      </p:tavLst>
                                    </p:anim>
                                    <p:animEffect transition="in" filter="fade">
                                      <p:cBhvr>
                                        <p:cTn id="15" dur="500"/>
                                        <p:tgtEl>
                                          <p:spTgt spid="10"/>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1296849" y="4750401"/>
            <a:ext cx="5389186" cy="1733204"/>
            <a:chOff x="1296849" y="4750401"/>
            <a:chExt cx="5389186" cy="1733204"/>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735" y="5255053"/>
              <a:ext cx="2019300" cy="723900"/>
            </a:xfrm>
            <a:prstGeom prst="rect">
              <a:avLst/>
            </a:prstGeom>
            <a:ln>
              <a:noFill/>
            </a:ln>
            <a:effectLst/>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6849" y="4750401"/>
              <a:ext cx="2699558" cy="1733204"/>
            </a:xfrm>
            <a:prstGeom prst="rect">
              <a:avLst/>
            </a:prstGeom>
            <a:ln>
              <a:noFill/>
            </a:ln>
            <a:effectLst>
              <a:softEdge rad="112500"/>
            </a:effectLst>
          </p:spPr>
        </p:pic>
      </p:grpSp>
      <p:grpSp>
        <p:nvGrpSpPr>
          <p:cNvPr id="2" name="组合 1"/>
          <p:cNvGrpSpPr/>
          <p:nvPr/>
        </p:nvGrpSpPr>
        <p:grpSpPr>
          <a:xfrm>
            <a:off x="1296849" y="2251074"/>
            <a:ext cx="6465511" cy="1408064"/>
            <a:chOff x="1296849" y="2251074"/>
            <a:chExt cx="6465511" cy="1408064"/>
          </a:xfrm>
        </p:grpSpPr>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6849" y="2251074"/>
              <a:ext cx="2699558" cy="1408064"/>
            </a:xfrm>
            <a:prstGeom prst="rect">
              <a:avLst/>
            </a:prstGeom>
            <a:ln>
              <a:noFill/>
            </a:ln>
            <a:effectLst>
              <a:softEdge rad="112500"/>
            </a:effectLst>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66735" y="2621731"/>
              <a:ext cx="3095625" cy="666750"/>
            </a:xfrm>
            <a:prstGeom prst="rect">
              <a:avLst/>
            </a:prstGeom>
            <a:ln>
              <a:noFill/>
            </a:ln>
            <a:effectLst/>
          </p:spPr>
        </p:pic>
      </p:grpSp>
      <p:sp>
        <p:nvSpPr>
          <p:cNvPr id="12" name="Text Box 2"/>
          <p:cNvSpPr txBox="1">
            <a:spLocks noChangeArrowheads="1"/>
          </p:cNvSpPr>
          <p:nvPr/>
        </p:nvSpPr>
        <p:spPr bwMode="auto">
          <a:xfrm>
            <a:off x="3740557" y="1445977"/>
            <a:ext cx="1830985"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en-US" altLang="zh-CN" sz="2400" b="1" spc="200" dirty="0" smtClean="0">
                <a:solidFill>
                  <a:srgbClr val="FF0000"/>
                </a:solidFill>
                <a:effectLst>
                  <a:outerShdw blurRad="38100" dist="38100" dir="2700000" algn="tl">
                    <a:srgbClr val="C0C0C0"/>
                  </a:outerShdw>
                </a:effectLst>
                <a:latin typeface="Times New Roman"/>
                <a:ea typeface="微软雅黑 Light" panose="020B0502040204020203" pitchFamily="34" charset="-122"/>
              </a:rPr>
              <a:t>HSST100L</a:t>
            </a:r>
            <a:endParaRPr kumimoji="1" lang="en-US" altLang="zh-CN"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3" name="Text Box 2"/>
          <p:cNvSpPr txBox="1">
            <a:spLocks noChangeArrowheads="1"/>
          </p:cNvSpPr>
          <p:nvPr/>
        </p:nvSpPr>
        <p:spPr bwMode="auto">
          <a:xfrm>
            <a:off x="3812082" y="4040934"/>
            <a:ext cx="1830985"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en-US" altLang="zh-CN" sz="2400" b="1" spc="200" dirty="0" smtClean="0">
                <a:solidFill>
                  <a:srgbClr val="FF0000"/>
                </a:solidFill>
                <a:effectLst>
                  <a:outerShdw blurRad="38100" dist="38100" dir="2700000" algn="tl">
                    <a:srgbClr val="C0C0C0"/>
                  </a:outerShdw>
                </a:effectLst>
                <a:latin typeface="Times New Roman"/>
                <a:ea typeface="微软雅黑 Light" panose="020B0502040204020203" pitchFamily="34" charset="-122"/>
              </a:rPr>
              <a:t>HSST100S</a:t>
            </a:r>
            <a:endParaRPr kumimoji="1" lang="en-US" altLang="zh-CN"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4704084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832552" y="2021250"/>
            <a:ext cx="3860598" cy="263149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磁浮轨道两侧</a:t>
            </a:r>
            <a:r>
              <a:rPr lang="zh-CN" altLang="en-US"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断面</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呈</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F</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形</a:t>
            </a:r>
            <a:endPar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悬浮磁铁铁芯</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断面</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呈</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U</a:t>
            </a:r>
            <a:r>
              <a:rPr lang="zh-CN" altLang="en-US" sz="2000" b="1" spc="200" dirty="0" smtClean="0">
                <a:solidFill>
                  <a:srgbClr val="FF0000"/>
                </a:solidFill>
                <a:effectLst>
                  <a:outerShdw blurRad="38100" dist="38100" dir="2700000" algn="tl">
                    <a:srgbClr val="C0C0C0"/>
                  </a:outerShdw>
                </a:effectLst>
                <a:ea typeface="微软雅黑 Light" panose="020B0502040204020203" pitchFamily="34" charset="-122"/>
              </a:rPr>
              <a:t>形</a:t>
            </a:r>
            <a:endParaRPr lang="en-US" altLang="zh-CN" sz="2000" b="1" spc="200" dirty="0">
              <a:solidFill>
                <a:srgbClr val="FF0000"/>
              </a:solidFill>
              <a:effectLst>
                <a:outerShdw blurRad="38100" dist="38100" dir="2700000" algn="tl">
                  <a:srgbClr val="C0C0C0"/>
                </a:outerShdw>
              </a:effectLst>
              <a:ea typeface="微软雅黑 Light" panose="020B0502040204020203"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电磁吸力</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将车辆向上拉向轨道</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间隙传感器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实时检测电磁铁与轨道的间距</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调节电磁铁的</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励磁电流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，调整</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电磁铁与</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轨道间的电磁吸力</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5" name="矩形 4"/>
          <p:cNvSpPr/>
          <p:nvPr/>
        </p:nvSpPr>
        <p:spPr>
          <a:xfrm>
            <a:off x="851427" y="1249405"/>
            <a:ext cx="2364750" cy="523220"/>
          </a:xfrm>
          <a:prstGeom prst="rect">
            <a:avLst/>
          </a:prstGeom>
        </p:spPr>
        <p:txBody>
          <a:bodyPr wrap="none">
            <a:spAutoFit/>
          </a:bodyPr>
          <a:lstStyle/>
          <a:p>
            <a:pPr lvl="0" algn="just">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悬浮与导向</a:t>
            </a:r>
            <a:endParaRPr kumimoji="1" lang="en-US" altLang="zh-CN"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5" name="Text Box 2"/>
          <p:cNvSpPr txBox="1">
            <a:spLocks noChangeArrowheads="1"/>
          </p:cNvSpPr>
          <p:nvPr/>
        </p:nvSpPr>
        <p:spPr bwMode="auto">
          <a:xfrm>
            <a:off x="2936639" y="5380901"/>
            <a:ext cx="3581872" cy="114390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电磁铁与轨道出现</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横向错位</a:t>
            </a:r>
            <a: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产生横向</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恢复力</a:t>
            </a:r>
            <a:endParaRPr kumimoji="1"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车辆</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自动导向</a:t>
            </a:r>
            <a:endParaRPr kumimoji="1" lang="en-US" altLang="zh-CN"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427" y="2027998"/>
            <a:ext cx="3743325" cy="3097530"/>
          </a:xfrm>
          <a:prstGeom prst="rect">
            <a:avLst/>
          </a:prstGeom>
        </p:spPr>
      </p:pic>
    </p:spTree>
    <p:extLst>
      <p:ext uri="{BB962C8B-B14F-4D97-AF65-F5344CB8AC3E}">
        <p14:creationId xmlns:p14="http://schemas.microsoft.com/office/powerpoint/2010/main" val="4408923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1003828" y="1992167"/>
            <a:ext cx="3304562" cy="2503249"/>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采用车载</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短定子</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直线电机</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悬浮轨上背面铺设</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铝质反应板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，作为直线电机的</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次级</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反应板。</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行波磁场</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与反应板相互作用产生</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推力</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驱动车辆前进或后退。</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5" name="矩形 4"/>
          <p:cNvSpPr/>
          <p:nvPr/>
        </p:nvSpPr>
        <p:spPr>
          <a:xfrm>
            <a:off x="851427" y="1249405"/>
            <a:ext cx="2364750" cy="523220"/>
          </a:xfrm>
          <a:prstGeom prst="rect">
            <a:avLst/>
          </a:prstGeom>
        </p:spPr>
        <p:txBody>
          <a:bodyPr wrap="none">
            <a:spAutoFit/>
          </a:bodyPr>
          <a:lstStyle/>
          <a:p>
            <a:pPr lvl="0">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驱动与供电</a:t>
            </a:r>
            <a:endParaRPr kumimoji="1" lang="en-US" altLang="zh-CN" b="1" spc="6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6" name="Text Box 2"/>
          <p:cNvSpPr txBox="1">
            <a:spLocks noChangeArrowheads="1"/>
          </p:cNvSpPr>
          <p:nvPr/>
        </p:nvSpPr>
        <p:spPr bwMode="auto">
          <a:xfrm>
            <a:off x="1003826" y="5172224"/>
            <a:ext cx="6280291" cy="127214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地面供电系统采用</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供电轨</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和</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电刷</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为列车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供电。</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供电</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轨为</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正负两轨</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供电，电压为直流</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1500V</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停电</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时</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车载蓄电池</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为安全停车和落车提供电能。</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7" name="Text Box 2"/>
          <p:cNvSpPr txBox="1">
            <a:spLocks noChangeArrowheads="1"/>
          </p:cNvSpPr>
          <p:nvPr/>
        </p:nvSpPr>
        <p:spPr bwMode="auto">
          <a:xfrm>
            <a:off x="4580238" y="1992167"/>
            <a:ext cx="4112911" cy="263149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优 点</a:t>
            </a:r>
            <a:endParaRPr lang="en-US" altLang="zh-CN"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轨道结构简单、控制方便、发车频率高、造价较低。</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缺 点</a:t>
            </a:r>
            <a:endParaRPr lang="en-US" altLang="zh-CN" sz="2000"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定子与反应板的</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间距</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较大或</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运行速度</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较高时，直线电机的</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效率</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和</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功率因素</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均较低。</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6054782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1003828" y="1992167"/>
            <a:ext cx="3304562" cy="70788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可以</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高架</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或</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低置</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于地面，与</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磁浮系统类似。</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5" name="矩形 4"/>
          <p:cNvSpPr/>
          <p:nvPr/>
        </p:nvSpPr>
        <p:spPr>
          <a:xfrm>
            <a:off x="851427" y="1249405"/>
            <a:ext cx="2364750" cy="523220"/>
          </a:xfrm>
          <a:prstGeom prst="rect">
            <a:avLst/>
          </a:prstGeom>
        </p:spPr>
        <p:txBody>
          <a:bodyPr wrap="none">
            <a:spAutoFit/>
          </a:bodyPr>
          <a:lstStyle/>
          <a:p>
            <a:pPr lvl="0">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线路与道岔</a:t>
            </a:r>
            <a:endParaRPr kumimoji="1" lang="en-US" altLang="zh-CN"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1" name="Text Box 2"/>
          <p:cNvSpPr txBox="1">
            <a:spLocks noChangeArrowheads="1"/>
          </p:cNvSpPr>
          <p:nvPr/>
        </p:nvSpPr>
        <p:spPr bwMode="auto">
          <a:xfrm>
            <a:off x="4599644" y="1992167"/>
            <a:ext cx="4008897" cy="2503249"/>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直线电机</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与</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液压制动器</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共同完成。</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10km/h</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以上时采用</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电制动</a:t>
            </a:r>
            <a:endPar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lvl="0" algn="just">
              <a:spcAft>
                <a:spcPts val="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5~10km/h</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时采用</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机电混合制动</a:t>
            </a:r>
            <a:endPar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低于</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5km/h</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时</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采用</a:t>
            </a:r>
            <a:r>
              <a:rPr lang="zh-CN" altLang="en-US" sz="2000" b="1" spc="200" dirty="0" smtClean="0">
                <a:solidFill>
                  <a:srgbClr val="FF6600"/>
                </a:solidFill>
                <a:effectLst>
                  <a:outerShdw blurRad="38100" dist="38100" dir="2700000" algn="tl">
                    <a:srgbClr val="C0C0C0"/>
                  </a:outerShdw>
                </a:effectLst>
                <a:ea typeface="微软雅黑 Light" panose="020B0502040204020203" pitchFamily="34" charset="-122"/>
              </a:rPr>
              <a:t>机械制动</a:t>
            </a:r>
            <a:endParaRPr lang="en-US" altLang="zh-CN" sz="2000" b="1" spc="200" dirty="0" smtClean="0">
              <a:solidFill>
                <a:srgbClr val="FF6600"/>
              </a:solidFill>
              <a:effectLst>
                <a:outerShdw blurRad="38100" dist="38100" dir="2700000" algn="tl">
                  <a:srgbClr val="C0C0C0"/>
                </a:outerShdw>
              </a:effectLs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机电制动均失效时，落车依靠摩檫力制动。</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12" name="矩形 11"/>
          <p:cNvSpPr/>
          <p:nvPr/>
        </p:nvSpPr>
        <p:spPr>
          <a:xfrm>
            <a:off x="4447244" y="1249405"/>
            <a:ext cx="1089682" cy="523220"/>
          </a:xfrm>
          <a:prstGeom prst="rect">
            <a:avLst/>
          </a:prstGeom>
        </p:spPr>
        <p:txBody>
          <a:bodyPr wrap="square">
            <a:spAutoFit/>
          </a:bodyPr>
          <a:lstStyle/>
          <a:p>
            <a:pPr lvl="0">
              <a:defRPr/>
            </a:pPr>
            <a:r>
              <a:rPr lang="zh-CN" altLang="en-US"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制动</a:t>
            </a:r>
            <a:endParaRPr kumimoji="1" lang="en-US" altLang="zh-CN" b="1" spc="6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234" y="2919595"/>
            <a:ext cx="2571750" cy="2857500"/>
          </a:xfrm>
          <a:prstGeom prst="roundRect">
            <a:avLst>
              <a:gd name="adj" fmla="val 8594"/>
            </a:avLst>
          </a:prstGeom>
          <a:solidFill>
            <a:srgbClr val="FFFFFF">
              <a:shade val="85000"/>
            </a:srgbClr>
          </a:solidFill>
          <a:ln>
            <a:noFill/>
          </a:ln>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6572" y="4945614"/>
            <a:ext cx="1600000" cy="1485714"/>
          </a:xfrm>
          <a:prstGeom prst="rect">
            <a:avLst/>
          </a:prstGeom>
        </p:spPr>
      </p:pic>
    </p:spTree>
    <p:extLst>
      <p:ext uri="{BB962C8B-B14F-4D97-AF65-F5344CB8AC3E}">
        <p14:creationId xmlns:p14="http://schemas.microsoft.com/office/powerpoint/2010/main" val="13193735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53" presetClass="entr" presetSubtype="16"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1"/>
          <p:cNvSpPr txBox="1">
            <a:spLocks noChangeArrowheads="1"/>
          </p:cNvSpPr>
          <p:nvPr/>
        </p:nvSpPr>
        <p:spPr bwMode="auto">
          <a:xfrm>
            <a:off x="879475" y="2001838"/>
            <a:ext cx="14065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64" tIns="42332" rIns="84664" bIns="42332">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endParaRPr kumimoji="0" lang="zh-CN" altLang="zh-CN" sz="1900">
              <a:solidFill>
                <a:schemeClr val="accent2"/>
              </a:solidFill>
              <a:latin typeface="Verdana" panose="020B0604030504040204" pitchFamily="34" charset="0"/>
              <a:ea typeface="宋体" panose="02010600030101010101" pitchFamily="2" charset="-122"/>
            </a:endParaRPr>
          </a:p>
        </p:txBody>
      </p:sp>
      <p:sp>
        <p:nvSpPr>
          <p:cNvPr id="11268" name="Rectangle 5"/>
          <p:cNvSpPr txBox="1">
            <a:spLocks noChangeArrowheads="1"/>
          </p:cNvSpPr>
          <p:nvPr/>
        </p:nvSpPr>
        <p:spPr bwMode="auto">
          <a:xfrm>
            <a:off x="790575" y="98297"/>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zh-CN" altLang="en-US" sz="32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a:t>
            </a:r>
            <a:r>
              <a:rPr lang="zh-CN" altLang="en-US" sz="32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技术发展</a:t>
            </a:r>
            <a:r>
              <a:rPr lang="zh-CN" altLang="en-US" sz="3200" b="1" spc="2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 </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5" name="Text Box 2"/>
          <p:cNvSpPr txBox="1">
            <a:spLocks noChangeArrowheads="1"/>
          </p:cNvSpPr>
          <p:nvPr/>
        </p:nvSpPr>
        <p:spPr bwMode="auto">
          <a:xfrm>
            <a:off x="849312" y="1660796"/>
            <a:ext cx="7813676" cy="3970318"/>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lnSpc>
                <a:spcPct val="150000"/>
              </a:lnSpc>
              <a:buFont typeface="Wingdings" panose="05000000000000000000" pitchFamily="2" charset="2"/>
              <a:buChar char="Ø"/>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进入</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七十</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年代</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以后</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a:t>
            </a:r>
            <a:r>
              <a:rPr lang="zh-CN" altLang="en-US" sz="2400" b="1"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lang="zh-CN" altLang="en-US" sz="2400" b="1"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美国</a:t>
            </a:r>
            <a:r>
              <a:rPr lang="zh-CN" altLang="en-US" sz="2400" b="1"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加拿大</a:t>
            </a:r>
            <a:r>
              <a:rPr lang="zh-CN" altLang="en-US" sz="2400" b="1"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法国</a:t>
            </a:r>
            <a:r>
              <a:rPr lang="zh-CN" altLang="en-US" sz="2400" b="1"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英国</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等发达国家</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相继筹划磁悬浮运输系统</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的开发。</a:t>
            </a:r>
            <a:endPar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Ø"/>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美国</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前苏联</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则分别在</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七、八十年代</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放弃</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了磁浮</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研究计划。</a:t>
            </a:r>
            <a:endPar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Ø"/>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目前，磁悬浮</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系统的</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德国</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日本</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中国</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均取得令</a:t>
            </a:r>
            <a:r>
              <a:rPr lang="zh-CN" altLang="en-US" sz="24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世人瞩目的</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进展和成果。</a:t>
            </a:r>
            <a:endParaRPr kumimoji="1"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531877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日本</a:t>
            </a:r>
            <a:r>
              <a:rPr lang="en-US" altLang="zh-CN" sz="3200" b="1" spc="200" dirty="0" smtClean="0">
                <a:solidFill>
                  <a:srgbClr val="FF6600"/>
                </a:solidFill>
                <a:effectLst>
                  <a:outerShdw blurRad="38100" dist="38100" dir="2700000" algn="tl">
                    <a:srgbClr val="000000">
                      <a:alpha val="43137"/>
                    </a:srgbClr>
                  </a:outerShdw>
                </a:effectLst>
                <a:latin typeface="+mn-lt"/>
                <a:ea typeface="微软雅黑 Light" panose="020B0502040204020203" pitchFamily="34" charset="-122"/>
              </a:rPr>
              <a:t>HSST</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常</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导中低速磁浮列车</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1003828" y="3928057"/>
            <a:ext cx="3584304" cy="263149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定位测速</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采用</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交叉感应回线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方式。</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交叉感应回线铺设在</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轨道中间</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的轨枕上。</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车辆悬浮底架安装信号</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接收探头</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和</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天线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无人</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驾驶</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和司机操作均可。</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5" name="矩形 4"/>
          <p:cNvSpPr/>
          <p:nvPr/>
        </p:nvSpPr>
        <p:spPr>
          <a:xfrm>
            <a:off x="851427" y="3242961"/>
            <a:ext cx="4108817" cy="523220"/>
          </a:xfrm>
          <a:prstGeom prst="rect">
            <a:avLst/>
          </a:prstGeom>
        </p:spPr>
        <p:txBody>
          <a:bodyPr wrap="none">
            <a:spAutoFit/>
          </a:bodyPr>
          <a:lstStyle/>
          <a:p>
            <a:pPr lvl="0">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运行控制及信号传输</a:t>
            </a:r>
            <a:endParaRPr kumimoji="1" lang="en-US" altLang="zh-CN" b="1" spc="6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9910" y="3384026"/>
            <a:ext cx="4286250" cy="3211830"/>
          </a:xfrm>
          <a:prstGeom prst="ellipse">
            <a:avLst/>
          </a:prstGeom>
          <a:ln>
            <a:noFill/>
          </a:ln>
          <a:effectLst>
            <a:softEdge rad="112500"/>
          </a:effectLst>
        </p:spPr>
      </p:pic>
      <p:sp>
        <p:nvSpPr>
          <p:cNvPr id="6" name="Text Box 2"/>
          <p:cNvSpPr txBox="1">
            <a:spLocks noChangeArrowheads="1"/>
          </p:cNvSpPr>
          <p:nvPr/>
        </p:nvSpPr>
        <p:spPr bwMode="auto">
          <a:xfrm>
            <a:off x="1003828" y="1875347"/>
            <a:ext cx="7689322" cy="114390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转向架与车体通过</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空气弹簧</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连接，构成</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二系悬挂</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，使车体载荷</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均匀分布</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并降低车体</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振动。</a:t>
            </a:r>
            <a:endPar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悬浮架</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机械解耦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，降低</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悬浮控制</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难度和</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轨道精度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要求。</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7" name="矩形 6"/>
          <p:cNvSpPr/>
          <p:nvPr/>
        </p:nvSpPr>
        <p:spPr>
          <a:xfrm>
            <a:off x="851427" y="1249405"/>
            <a:ext cx="1056700" cy="523220"/>
          </a:xfrm>
          <a:prstGeom prst="rect">
            <a:avLst/>
          </a:prstGeom>
        </p:spPr>
        <p:txBody>
          <a:bodyPr wrap="none">
            <a:spAutoFit/>
          </a:bodyPr>
          <a:lstStyle/>
          <a:p>
            <a:pPr lvl="0">
              <a:defRPr/>
            </a:pPr>
            <a:r>
              <a:rPr lang="zh-CN" altLang="en-US" b="1" spc="6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车体</a:t>
            </a:r>
            <a:endParaRPr kumimoji="1" lang="en-US" altLang="zh-CN"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961293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par>
                                <p:cTn id="22" presetID="21" presetClass="entr" presetSubtype="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9.2.4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其他</a:t>
            </a:r>
            <a:r>
              <a:rPr lang="zh-CN" altLang="en-US" sz="3200" b="1" spc="200" dirty="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国家的</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磁浮交通技术发展</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3929449" y="1984575"/>
            <a:ext cx="4763701" cy="263149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世纪</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70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年代，</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建造</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1:25</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比例的</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模型车和</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100m</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的</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试验线</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500km/h</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的</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超导</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方案和</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250km/h</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的</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永磁</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方案</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驱动采用</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长定子永磁</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直线电机。</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kumimoji="1"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创新点：</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自悬浮</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电磁道岔</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、自</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稳定</a:t>
            </a:r>
            <a: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r>
            <a:b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br>
            <a:r>
              <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en-US" altLang="zh-CN" sz="2000" b="1" spc="-15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控制系统等。</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67" y="2085697"/>
            <a:ext cx="2485583" cy="1928813"/>
          </a:xfrm>
          <a:prstGeom prst="rect">
            <a:avLst/>
          </a:prstGeom>
          <a:ln>
            <a:noFill/>
          </a:ln>
          <a:effectLst>
            <a:softEdge rad="11250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3650" y="4740667"/>
            <a:ext cx="2865958" cy="1792651"/>
          </a:xfrm>
          <a:prstGeom prst="rect">
            <a:avLst/>
          </a:prstGeom>
          <a:ln>
            <a:noFill/>
          </a:ln>
          <a:effectLst>
            <a:softEdge rad="112500"/>
          </a:effectLst>
        </p:spPr>
      </p:pic>
      <p:sp>
        <p:nvSpPr>
          <p:cNvPr id="11" name="矩形 10"/>
          <p:cNvSpPr/>
          <p:nvPr/>
        </p:nvSpPr>
        <p:spPr>
          <a:xfrm>
            <a:off x="905218" y="1237017"/>
            <a:ext cx="3227165" cy="523220"/>
          </a:xfrm>
          <a:prstGeom prst="rect">
            <a:avLst/>
          </a:prstGeom>
        </p:spPr>
        <p:txBody>
          <a:bodyPr wrap="none">
            <a:spAutoFit/>
          </a:bodyPr>
          <a:lstStyle/>
          <a:p>
            <a:pPr lvl="0">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美国</a:t>
            </a:r>
            <a:r>
              <a:rPr lang="en-US" altLang="zh-CN" b="1" spc="600" dirty="0" err="1" smtClean="0">
                <a:solidFill>
                  <a:srgbClr val="FF0000"/>
                </a:solidFill>
                <a:effectLst>
                  <a:outerShdw blurRad="38100" dist="38100" dir="2700000" algn="tl">
                    <a:srgbClr val="C0C0C0"/>
                  </a:outerShdw>
                </a:effectLst>
                <a:latin typeface="+mn-lt"/>
                <a:ea typeface="微软雅黑" panose="020B0503020204020204" pitchFamily="34" charset="-122"/>
              </a:rPr>
              <a:t>MagPlane</a:t>
            </a:r>
            <a:endParaRPr kumimoji="1" lang="en-US" altLang="zh-CN" b="1" spc="600" dirty="0">
              <a:solidFill>
                <a:srgbClr val="FF0000"/>
              </a:solidFill>
              <a:effectLst>
                <a:outerShdw blurRad="38100" dist="38100" dir="2700000" algn="tl">
                  <a:srgbClr val="C0C0C0"/>
                </a:outerShdw>
              </a:effectLst>
              <a:latin typeface="+mn-lt"/>
              <a:ea typeface="微软雅黑 Light" panose="020B0502040204020203" pitchFamily="34" charset="-122"/>
            </a:endParaRPr>
          </a:p>
        </p:txBody>
      </p:sp>
      <p:pic>
        <p:nvPicPr>
          <p:cNvPr id="8" name="图片 7"/>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74468" y="4422678"/>
            <a:ext cx="2485583" cy="1855267"/>
          </a:xfrm>
          <a:prstGeom prst="rect">
            <a:avLst/>
          </a:prstGeom>
          <a:ln>
            <a:noFill/>
          </a:ln>
          <a:effectLst/>
        </p:spPr>
      </p:pic>
    </p:spTree>
    <p:extLst>
      <p:ext uri="{BB962C8B-B14F-4D97-AF65-F5344CB8AC3E}">
        <p14:creationId xmlns:p14="http://schemas.microsoft.com/office/powerpoint/2010/main" val="3244379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9.2.4 </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其它</a:t>
            </a:r>
            <a:r>
              <a:rPr lang="zh-CN" altLang="en-US" sz="3200" b="1" spc="20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国家的</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磁浮交通技术</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发展</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620483" y="1984575"/>
            <a:ext cx="3757398" cy="206723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世纪</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60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年代末</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，开始研究磁浮列车</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1974</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年，在</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100m</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的试验线首次进行低速</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短定子直线电机</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磁浮列车试验</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。车长</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3.5</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米</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，重</a:t>
            </a:r>
            <a:r>
              <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3</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吨</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5884" y="1961630"/>
            <a:ext cx="2743200" cy="2113121"/>
          </a:xfrm>
          <a:prstGeom prst="rect">
            <a:avLst/>
          </a:prstGeom>
          <a:ln>
            <a:noFill/>
          </a:ln>
          <a:effectLst>
            <a:softEdge rad="11250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382" y="4471786"/>
            <a:ext cx="2895600" cy="1920240"/>
          </a:xfrm>
          <a:prstGeom prst="rect">
            <a:avLst/>
          </a:prstGeom>
          <a:ln>
            <a:noFill/>
          </a:ln>
          <a:effectLst>
            <a:softEdge rad="112500"/>
          </a:effectLst>
        </p:spPr>
      </p:pic>
      <p:sp>
        <p:nvSpPr>
          <p:cNvPr id="16" name="Text Box 2"/>
          <p:cNvSpPr txBox="1">
            <a:spLocks noChangeArrowheads="1"/>
          </p:cNvSpPr>
          <p:nvPr/>
        </p:nvSpPr>
        <p:spPr bwMode="auto">
          <a:xfrm>
            <a:off x="1242860" y="4398290"/>
            <a:ext cx="3289248" cy="206723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1984</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620m</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连接</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伯明翰</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机场与火车站的低速磁浮线建成</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，是世界</a:t>
            </a:r>
            <a:r>
              <a:rPr kumimoji="1"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首条商业运营</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的磁浮线路。</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1996</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年，因故障率高、维护频繁，系统停运。</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1" name="矩形 10"/>
          <p:cNvSpPr/>
          <p:nvPr/>
        </p:nvSpPr>
        <p:spPr>
          <a:xfrm>
            <a:off x="4620483" y="1284542"/>
            <a:ext cx="1056700" cy="523220"/>
          </a:xfrm>
          <a:prstGeom prst="rect">
            <a:avLst/>
          </a:prstGeom>
        </p:spPr>
        <p:txBody>
          <a:bodyPr wrap="none">
            <a:spAutoFit/>
          </a:bodyPr>
          <a:lstStyle/>
          <a:p>
            <a:pPr lvl="0">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英国</a:t>
            </a:r>
            <a:endParaRPr kumimoji="1" lang="en-US" altLang="zh-CN"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8687096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9.2.4 </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其它</a:t>
            </a:r>
            <a:r>
              <a:rPr lang="zh-CN" altLang="en-US" sz="3200" b="1" spc="20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国家的</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磁浮交通技术</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发展</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620484" y="1984575"/>
            <a:ext cx="3922154" cy="324704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1976</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开始研究电磁悬浮和永磁悬浮理论并开展试验工作</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lang="en-US" altLang="zh-CN"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20</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世纪</a:t>
            </a:r>
            <a:r>
              <a:rPr lang="en-US" altLang="zh-CN"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80</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年代</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，在莫斯科附近的</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腊绵斯卡娅</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建成一条</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600m</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长的试验线</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，磁浮车重</a:t>
            </a:r>
            <a:r>
              <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18t</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，速度达到</a:t>
            </a:r>
            <a:r>
              <a:rPr kumimoji="1"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60km/h</a:t>
            </a: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kumimoji="1"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前苏联解体后，磁浮研究和开发工作未</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进一步深入和发展。</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025" y="1984575"/>
            <a:ext cx="2847975" cy="1928813"/>
          </a:xfrm>
          <a:prstGeom prst="rect">
            <a:avLst/>
          </a:prstGeom>
          <a:ln>
            <a:noFill/>
          </a:ln>
          <a:effectLst>
            <a:softEdge rad="11250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6042" y="4233187"/>
            <a:ext cx="2865958" cy="1920240"/>
          </a:xfrm>
          <a:prstGeom prst="rect">
            <a:avLst/>
          </a:prstGeom>
          <a:ln>
            <a:noFill/>
          </a:ln>
          <a:effectLst>
            <a:softEdge rad="112500"/>
          </a:effectLst>
        </p:spPr>
      </p:pic>
      <p:sp>
        <p:nvSpPr>
          <p:cNvPr id="11" name="矩形 10"/>
          <p:cNvSpPr/>
          <p:nvPr/>
        </p:nvSpPr>
        <p:spPr>
          <a:xfrm>
            <a:off x="905218" y="1237017"/>
            <a:ext cx="1492716" cy="523220"/>
          </a:xfrm>
          <a:prstGeom prst="rect">
            <a:avLst/>
          </a:prstGeom>
        </p:spPr>
        <p:txBody>
          <a:bodyPr wrap="none">
            <a:spAutoFit/>
          </a:bodyPr>
          <a:lstStyle/>
          <a:p>
            <a:pPr lvl="0">
              <a:defRPr/>
            </a:pPr>
            <a:r>
              <a:rPr lang="zh-CN" altLang="en-US" b="1" spc="6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前苏联</a:t>
            </a:r>
            <a:endParaRPr kumimoji="1" lang="en-US" altLang="zh-CN" b="1" spc="6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7158051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9.2.4 </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其它</a:t>
            </a:r>
            <a:r>
              <a:rPr lang="zh-CN" altLang="en-US" sz="3200" b="1" spc="20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国家的</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磁浮交通技术</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发展</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270191" y="1860594"/>
            <a:ext cx="4115928" cy="175945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1997</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11</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月，</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韩国机械材料协会</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联合</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现代</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推出商业化</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样车</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UTM-01</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2002</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韩国</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政府</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批准建造</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2</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辆</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编组</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列车</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UTM-02</a:t>
            </a:r>
            <a:r>
              <a:rPr kumimoji="1"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541" y="4068749"/>
            <a:ext cx="3505200" cy="1661160"/>
          </a:xfrm>
          <a:prstGeom prst="rect">
            <a:avLst/>
          </a:prstGeom>
          <a:ln>
            <a:noFill/>
          </a:ln>
          <a:effectLst>
            <a:softEdge rad="112500"/>
          </a:effectLst>
        </p:spPr>
      </p:pic>
      <p:sp>
        <p:nvSpPr>
          <p:cNvPr id="16" name="Text Box 2"/>
          <p:cNvSpPr txBox="1">
            <a:spLocks noChangeArrowheads="1"/>
          </p:cNvSpPr>
          <p:nvPr/>
        </p:nvSpPr>
        <p:spPr bwMode="auto">
          <a:xfrm>
            <a:off x="914400" y="4019601"/>
            <a:ext cx="3560043" cy="175945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2002</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年，成立</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ROTEM</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公司并开发</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了</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磁浮样车</a:t>
            </a: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MLV</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lvl="0" algn="just">
              <a:spcAft>
                <a:spcPts val="1000"/>
              </a:spcAft>
              <a:defRPr/>
            </a:pPr>
            <a:r>
              <a:rPr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2005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月</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，该车在</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大田</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研究院</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内的</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1.3km</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线路</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上试</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运行，</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最高速度为</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110km/h</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11" name="矩形 10"/>
          <p:cNvSpPr/>
          <p:nvPr/>
        </p:nvSpPr>
        <p:spPr>
          <a:xfrm>
            <a:off x="4270191" y="1160561"/>
            <a:ext cx="1056700" cy="523220"/>
          </a:xfrm>
          <a:prstGeom prst="rect">
            <a:avLst/>
          </a:prstGeom>
        </p:spPr>
        <p:txBody>
          <a:bodyPr wrap="none">
            <a:spAutoFit/>
          </a:bodyPr>
          <a:lstStyle/>
          <a:p>
            <a:pPr lvl="0">
              <a:defRPr/>
            </a:pPr>
            <a:r>
              <a:rPr lang="zh-CN" altLang="en-US" b="1" spc="6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韩国</a:t>
            </a:r>
            <a:endParaRPr kumimoji="1" lang="en-US" altLang="zh-CN" b="1" spc="6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8" name="Text Box 2"/>
          <p:cNvSpPr txBox="1">
            <a:spLocks noChangeArrowheads="1"/>
          </p:cNvSpPr>
          <p:nvPr/>
        </p:nvSpPr>
        <p:spPr bwMode="auto">
          <a:xfrm>
            <a:off x="3132805" y="6045882"/>
            <a:ext cx="3189540"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zh-CN" altLang="en-US"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采用日本</a:t>
            </a:r>
            <a:r>
              <a:rPr lang="en-US" altLang="zh-CN" sz="2400" b="1" spc="200" dirty="0" smtClean="0">
                <a:solidFill>
                  <a:srgbClr val="FF0000"/>
                </a:solidFill>
                <a:effectLst>
                  <a:outerShdw blurRad="38100" dist="38100" dir="2700000" algn="tl">
                    <a:srgbClr val="C0C0C0"/>
                  </a:outerShdw>
                </a:effectLst>
                <a:latin typeface="+mn-lt"/>
                <a:ea typeface="微软雅黑" panose="020B0503020204020204" pitchFamily="34" charset="-122"/>
              </a:rPr>
              <a:t>HSST</a:t>
            </a:r>
            <a:r>
              <a:rPr lang="zh-CN" altLang="en-US"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技术</a:t>
            </a:r>
            <a:endParaRPr kumimoji="1" lang="en-US" altLang="zh-CN" sz="24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34421" y="2044055"/>
            <a:ext cx="2520000" cy="1392533"/>
          </a:xfrm>
          <a:prstGeom prst="rect">
            <a:avLst/>
          </a:prstGeom>
          <a:ln>
            <a:noFill/>
          </a:ln>
          <a:effectLst>
            <a:softEdge rad="112500"/>
          </a:effectLst>
        </p:spPr>
      </p:pic>
    </p:spTree>
    <p:extLst>
      <p:ext uri="{BB962C8B-B14F-4D97-AF65-F5344CB8AC3E}">
        <p14:creationId xmlns:p14="http://schemas.microsoft.com/office/powerpoint/2010/main" val="1106154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childTnLst>
                          </p:cTn>
                        </p:par>
                        <p:par>
                          <p:cTn id="19" fill="hold">
                            <p:stCondLst>
                              <p:cond delay="1000"/>
                            </p:stCondLst>
                            <p:childTnLst>
                              <p:par>
                                <p:cTn id="20" presetID="53" presetClass="entr" presetSubtype="16"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Effect transition="in" filter="fade">
                                      <p:cBhvr>
                                        <p:cTn id="24" dur="500"/>
                                        <p:tgtEl>
                                          <p:spTgt spid="16"/>
                                        </p:tgtEl>
                                      </p:cBhvr>
                                    </p:animEffect>
                                  </p:childTnLst>
                                </p:cTn>
                              </p:par>
                              <p:par>
                                <p:cTn id="25" presetID="53" presetClass="entr" presetSubtype="16"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1"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9.2.4 </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其它</a:t>
            </a:r>
            <a:r>
              <a:rPr lang="zh-CN" altLang="en-US" sz="3200" b="1" spc="200" smtClean="0">
                <a:solidFill>
                  <a:schemeClr val="tx2"/>
                </a:solidFill>
                <a:effectLst>
                  <a:outerShdw blurRad="38100" dist="38100" dir="2700000" algn="tl">
                    <a:srgbClr val="000000">
                      <a:alpha val="43137"/>
                    </a:srgbClr>
                  </a:outerShdw>
                </a:effectLst>
                <a:latin typeface="+mn-lt"/>
                <a:ea typeface="微软雅黑 Light" panose="020B0502040204020203" pitchFamily="34" charset="-122"/>
              </a:rPr>
              <a:t>国家的</a:t>
            </a:r>
            <a:r>
              <a:rPr lang="zh-CN" altLang="en-US" sz="3200" b="1" spc="20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磁浮交通技术</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发展</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4135396" y="1860594"/>
            <a:ext cx="4557754" cy="2030639"/>
          </a:xfrm>
          <a:prstGeom prst="rect">
            <a:avLst/>
          </a:prstGeom>
          <a:solidFill>
            <a:srgbClr val="0070C0"/>
          </a:solidFill>
          <a:ln w="9525">
            <a:solidFill>
              <a:schemeClr val="accent1"/>
            </a:solidFill>
            <a:miter lim="800000"/>
            <a:headEnd/>
            <a:tailEnd/>
          </a:ln>
          <a:effectLst>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en-US" altLang="zh-CN" sz="2000" b="1" spc="200" dirty="0" smtClean="0">
                <a:solidFill>
                  <a:srgbClr val="FF6600"/>
                </a:solidFill>
                <a:latin typeface="Times New Roman"/>
                <a:ea typeface="微软雅黑 Light" panose="020B0502040204020203" pitchFamily="34" charset="-122"/>
              </a:rPr>
              <a:t>2016</a:t>
            </a:r>
            <a:r>
              <a:rPr lang="zh-CN" altLang="en-US" sz="2000" b="1" spc="200" dirty="0" smtClean="0">
                <a:solidFill>
                  <a:schemeClr val="bg1"/>
                </a:solidFill>
                <a:latin typeface="Times New Roman"/>
                <a:ea typeface="微软雅黑 Light" panose="020B0502040204020203" pitchFamily="34" charset="-122"/>
              </a:rPr>
              <a:t>年</a:t>
            </a:r>
            <a:r>
              <a:rPr lang="en-US" altLang="zh-CN" sz="2000" b="1" spc="200" dirty="0" smtClean="0">
                <a:solidFill>
                  <a:schemeClr val="bg1"/>
                </a:solidFill>
                <a:latin typeface="Times New Roman"/>
                <a:ea typeface="微软雅黑 Light" panose="020B0502040204020203" pitchFamily="34" charset="-122"/>
              </a:rPr>
              <a:t>2</a:t>
            </a:r>
            <a:r>
              <a:rPr lang="zh-CN" altLang="en-US" sz="2000" b="1" spc="200" dirty="0" smtClean="0">
                <a:solidFill>
                  <a:schemeClr val="bg1"/>
                </a:solidFill>
                <a:latin typeface="Times New Roman"/>
                <a:ea typeface="微软雅黑 Light" panose="020B0502040204020203" pitchFamily="34" charset="-122"/>
              </a:rPr>
              <a:t>月，正式</a:t>
            </a:r>
            <a:r>
              <a:rPr lang="zh-CN" altLang="en-US" sz="2000" b="1" spc="200" dirty="0" smtClean="0">
                <a:solidFill>
                  <a:schemeClr val="bg1"/>
                </a:solidFill>
                <a:latin typeface="+mn-lt"/>
                <a:ea typeface="微软雅黑 Light" panose="020B0502040204020203" pitchFamily="34" charset="-122"/>
              </a:rPr>
              <a:t>投入</a:t>
            </a:r>
            <a:r>
              <a:rPr lang="zh-CN" altLang="en-US" sz="2000" b="1" spc="200" dirty="0">
                <a:solidFill>
                  <a:schemeClr val="bg1"/>
                </a:solidFill>
                <a:latin typeface="+mn-lt"/>
                <a:ea typeface="微软雅黑 Light" panose="020B0502040204020203" pitchFamily="34" charset="-122"/>
              </a:rPr>
              <a:t>运营，继</a:t>
            </a:r>
            <a:r>
              <a:rPr lang="zh-CN" altLang="en-US" sz="2000" b="1" spc="200" dirty="0">
                <a:solidFill>
                  <a:srgbClr val="FF6600"/>
                </a:solidFill>
                <a:latin typeface="+mn-lt"/>
                <a:ea typeface="微软雅黑 Light" panose="020B0502040204020203" pitchFamily="34" charset="-122"/>
              </a:rPr>
              <a:t>日本</a:t>
            </a:r>
            <a:r>
              <a:rPr lang="zh-CN" altLang="en-US" sz="2000" b="1" spc="200" dirty="0">
                <a:solidFill>
                  <a:schemeClr val="bg1"/>
                </a:solidFill>
                <a:latin typeface="+mn-lt"/>
                <a:ea typeface="微软雅黑 Light" panose="020B0502040204020203" pitchFamily="34" charset="-122"/>
              </a:rPr>
              <a:t>成为世界第二个实现中低速、</a:t>
            </a:r>
            <a:r>
              <a:rPr lang="zh-CN" altLang="en-US" sz="2000" b="1" spc="200" dirty="0" smtClean="0">
                <a:solidFill>
                  <a:schemeClr val="bg1"/>
                </a:solidFill>
                <a:latin typeface="+mn-lt"/>
                <a:ea typeface="微软雅黑 Light" panose="020B0502040204020203" pitchFamily="34" charset="-122"/>
              </a:rPr>
              <a:t>城市磁浮</a:t>
            </a:r>
            <a:r>
              <a:rPr lang="zh-CN" altLang="en-US" sz="2000" b="1" spc="200" dirty="0">
                <a:solidFill>
                  <a:schemeClr val="bg1"/>
                </a:solidFill>
                <a:latin typeface="+mn-lt"/>
                <a:ea typeface="微软雅黑 Light" panose="020B0502040204020203" pitchFamily="34" charset="-122"/>
              </a:rPr>
              <a:t>列车商业化的</a:t>
            </a:r>
            <a:r>
              <a:rPr lang="zh-CN" altLang="en-US" sz="2000" b="1" spc="200" dirty="0" smtClean="0">
                <a:solidFill>
                  <a:schemeClr val="bg1"/>
                </a:solidFill>
                <a:latin typeface="+mn-lt"/>
                <a:ea typeface="微软雅黑 Light" panose="020B0502040204020203" pitchFamily="34" charset="-122"/>
              </a:rPr>
              <a:t>国家</a:t>
            </a:r>
            <a:r>
              <a:rPr kumimoji="1" lang="zh-CN" altLang="en-US" sz="2000" b="1" spc="200" dirty="0" smtClean="0">
                <a:solidFill>
                  <a:schemeClr val="bg1"/>
                </a:solidFill>
                <a:latin typeface="微软雅黑 Light" panose="020B0502040204020203" pitchFamily="34" charset="-122"/>
                <a:ea typeface="微软雅黑 Light" panose="020B0502040204020203" pitchFamily="34" charset="-122"/>
              </a:rPr>
              <a:t>。</a:t>
            </a:r>
            <a:endParaRPr kumimoji="1" lang="en-US" altLang="zh-CN" sz="2000" b="1" spc="200" dirty="0" smtClean="0">
              <a:solidFill>
                <a:schemeClr val="bg1"/>
              </a:solidFill>
              <a:latin typeface="微软雅黑 Light" panose="020B0502040204020203" pitchFamily="34" charset="-122"/>
              <a:ea typeface="微软雅黑 Light" panose="020B0502040204020203" pitchFamily="34" charset="-122"/>
            </a:endParaRPr>
          </a:p>
          <a:p>
            <a:pPr lvl="0" algn="just">
              <a:spcAft>
                <a:spcPts val="1000"/>
              </a:spcAft>
              <a:defRPr/>
            </a:pPr>
            <a:r>
              <a:rPr lang="zh-CN" altLang="en-US" sz="2000" b="1" spc="200" dirty="0">
                <a:solidFill>
                  <a:schemeClr val="bg1"/>
                </a:solidFill>
                <a:latin typeface="+mn-lt"/>
                <a:ea typeface="微软雅黑 Light" panose="020B0502040204020203" pitchFamily="34" charset="-122"/>
              </a:rPr>
              <a:t>从仁川国际机场至仁川龙游</a:t>
            </a:r>
            <a:r>
              <a:rPr lang="zh-CN" altLang="en-US" sz="2000" b="1" spc="200" dirty="0" smtClean="0">
                <a:solidFill>
                  <a:schemeClr val="bg1"/>
                </a:solidFill>
                <a:latin typeface="+mn-lt"/>
                <a:ea typeface="微软雅黑 Light" panose="020B0502040204020203" pitchFamily="34" charset="-122"/>
              </a:rPr>
              <a:t>站，</a:t>
            </a:r>
            <a:r>
              <a:rPr lang="zh-CN" altLang="en-US" sz="2000" b="1" spc="200" dirty="0" smtClean="0">
                <a:solidFill>
                  <a:schemeClr val="bg1"/>
                </a:solidFill>
                <a:latin typeface="Times New Roman"/>
                <a:ea typeface="微软雅黑 Light" panose="020B0502040204020203" pitchFamily="34" charset="-122"/>
              </a:rPr>
              <a:t>全程</a:t>
            </a:r>
            <a:r>
              <a:rPr lang="en-US" altLang="zh-CN" sz="2000" b="1" spc="200" dirty="0" smtClean="0">
                <a:solidFill>
                  <a:srgbClr val="FF6600"/>
                </a:solidFill>
                <a:latin typeface="Times New Roman"/>
                <a:ea typeface="微软雅黑 Light" panose="020B0502040204020203" pitchFamily="34" charset="-122"/>
              </a:rPr>
              <a:t>6.1km</a:t>
            </a:r>
            <a:r>
              <a:rPr lang="zh-CN" altLang="en-US" sz="2000" b="1" spc="200" dirty="0" smtClean="0">
                <a:solidFill>
                  <a:schemeClr val="bg1"/>
                </a:solidFill>
                <a:latin typeface="Times New Roman"/>
                <a:ea typeface="微软雅黑 Light" panose="020B0502040204020203" pitchFamily="34" charset="-122"/>
              </a:rPr>
              <a:t>，</a:t>
            </a:r>
            <a:r>
              <a:rPr lang="zh-CN" altLang="en-US" sz="2000" b="1" spc="200" dirty="0" smtClean="0">
                <a:solidFill>
                  <a:schemeClr val="bg1"/>
                </a:solidFill>
                <a:latin typeface="+mn-lt"/>
                <a:ea typeface="微软雅黑 Light" panose="020B0502040204020203" pitchFamily="34" charset="-122"/>
              </a:rPr>
              <a:t>最高时速</a:t>
            </a:r>
            <a:r>
              <a:rPr lang="en-US" altLang="zh-CN" sz="2000" b="1" spc="200" dirty="0" smtClean="0">
                <a:solidFill>
                  <a:srgbClr val="FF6600"/>
                </a:solidFill>
                <a:latin typeface="+mn-lt"/>
                <a:ea typeface="微软雅黑 Light" panose="020B0502040204020203" pitchFamily="34" charset="-122"/>
              </a:rPr>
              <a:t>80km/h</a:t>
            </a:r>
            <a:r>
              <a:rPr lang="zh-CN" altLang="en-US" sz="2000" b="1" spc="200" dirty="0" smtClean="0">
                <a:solidFill>
                  <a:schemeClr val="bg1"/>
                </a:solidFill>
                <a:latin typeface="+mn-lt"/>
                <a:ea typeface="微软雅黑 Light" panose="020B0502040204020203" pitchFamily="34" charset="-122"/>
              </a:rPr>
              <a:t>。</a:t>
            </a:r>
            <a:endParaRPr kumimoji="1" lang="en-US" altLang="zh-CN" sz="2000" b="1" spc="200" dirty="0">
              <a:solidFill>
                <a:schemeClr val="bg1"/>
              </a:solidFill>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246" y="1512840"/>
            <a:ext cx="3022222" cy="1888889"/>
          </a:xfrm>
          <a:prstGeom prst="rect">
            <a:avLst/>
          </a:prstGeom>
          <a:ln>
            <a:noFill/>
          </a:ln>
          <a:effectLst>
            <a:softEdge rad="11250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6460" y="4349850"/>
            <a:ext cx="3210811" cy="2138400"/>
          </a:xfrm>
          <a:prstGeom prst="rect">
            <a:avLst/>
          </a:prstGeom>
          <a:ln>
            <a:noFill/>
          </a:ln>
          <a:effectLst>
            <a:softEdge rad="112500"/>
          </a:effectLst>
        </p:spPr>
      </p:pic>
      <p:sp>
        <p:nvSpPr>
          <p:cNvPr id="11" name="矩形 10"/>
          <p:cNvSpPr/>
          <p:nvPr/>
        </p:nvSpPr>
        <p:spPr>
          <a:xfrm>
            <a:off x="4714741" y="1282008"/>
            <a:ext cx="3262432" cy="461665"/>
          </a:xfrm>
          <a:prstGeom prst="rect">
            <a:avLst/>
          </a:prstGeom>
        </p:spPr>
        <p:txBody>
          <a:bodyPr wrap="none">
            <a:spAutoFit/>
          </a:bodyPr>
          <a:lstStyle/>
          <a:p>
            <a:pPr lvl="0">
              <a:defRPr/>
            </a:pPr>
            <a:r>
              <a:rPr lang="zh-CN" altLang="en-US" sz="2400" b="1" spc="600" dirty="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仁川机场磁悬浮线</a:t>
            </a:r>
            <a:endParaRPr kumimoji="1" lang="en-US" altLang="zh-CN" sz="2400" b="1" spc="6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607" y="4350840"/>
            <a:ext cx="2857500" cy="2137410"/>
          </a:xfrm>
          <a:prstGeom prst="rect">
            <a:avLst/>
          </a:prstGeom>
          <a:ln>
            <a:noFill/>
          </a:ln>
          <a:effectLst>
            <a:softEdge rad="112500"/>
          </a:effectLst>
        </p:spPr>
      </p:pic>
    </p:spTree>
    <p:extLst>
      <p:ext uri="{BB962C8B-B14F-4D97-AF65-F5344CB8AC3E}">
        <p14:creationId xmlns:p14="http://schemas.microsoft.com/office/powerpoint/2010/main" val="26951003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矩形 8"/>
          <p:cNvSpPr/>
          <p:nvPr/>
        </p:nvSpPr>
        <p:spPr bwMode="auto">
          <a:xfrm>
            <a:off x="0" y="5587242"/>
            <a:ext cx="7934325" cy="707886"/>
          </a:xfrm>
          <a:prstGeom prst="rect">
            <a:avLst/>
          </a:prstGeom>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en-US" altLang="zh-CN" sz="4000" b="1" dirty="0" smtClean="0">
                <a:solidFill>
                  <a:srgbClr val="0070C0"/>
                </a:solidFill>
                <a:effectLst>
                  <a:outerShdw blurRad="38100" dist="38100" dir="2700000" algn="tl">
                    <a:srgbClr val="C0C0C0"/>
                  </a:outerShdw>
                </a:effectLst>
                <a:latin typeface="+mn-lt"/>
                <a:ea typeface="微软雅黑" panose="020B0503020204020204" pitchFamily="34" charset="-122"/>
              </a:rPr>
              <a:t>Domestic Maglev Train Profiles</a:t>
            </a:r>
            <a:endParaRPr lang="zh-CN" altLang="en-US" sz="4000" b="1" dirty="0">
              <a:solidFill>
                <a:srgbClr val="0070C0"/>
              </a:solidFill>
              <a:effectLst>
                <a:outerShdw blurRad="38100" dist="38100" dir="2700000" algn="tl">
                  <a:srgbClr val="C0C0C0"/>
                </a:outerShdw>
              </a:effectLst>
              <a:latin typeface="+mn-lt"/>
              <a:ea typeface="微软雅黑" panose="020B0503020204020204" pitchFamily="34" charset="-122"/>
            </a:endParaRPr>
          </a:p>
        </p:txBody>
      </p:sp>
      <p:sp>
        <p:nvSpPr>
          <p:cNvPr id="8" name="矩形 7">
            <a:hlinkClick r:id="rId3" action="ppaction://hlinksldjump"/>
          </p:cNvPr>
          <p:cNvSpPr>
            <a:spLocks/>
          </p:cNvSpPr>
          <p:nvPr/>
        </p:nvSpPr>
        <p:spPr bwMode="auto">
          <a:xfrm>
            <a:off x="3393431" y="519882"/>
            <a:ext cx="5750569" cy="646331"/>
          </a:xfrm>
          <a:prstGeom prst="rect">
            <a:avLst/>
          </a:prstGeom>
          <a:effectLst>
            <a:glow>
              <a:schemeClr val="accent1">
                <a:alpha val="40000"/>
              </a:schemeClr>
            </a:glow>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3600" b="1"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国内磁浮铁路</a:t>
            </a:r>
            <a:r>
              <a:rPr lang="zh-CN" altLang="en-US" sz="3600" b="1"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技术概况</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131420"/>
            <a:ext cx="9144000" cy="2595458"/>
          </a:xfrm>
          <a:prstGeom prst="rect">
            <a:avLst/>
          </a:prstGeom>
          <a:effectLst>
            <a:softEdge rad="0"/>
          </a:effectLst>
        </p:spPr>
      </p:pic>
    </p:spTree>
    <p:extLst>
      <p:ext uri="{BB962C8B-B14F-4D97-AF65-F5344CB8AC3E}">
        <p14:creationId xmlns:p14="http://schemas.microsoft.com/office/powerpoint/2010/main" val="39130788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733" y="4776687"/>
            <a:ext cx="3378200" cy="1201981"/>
          </a:xfrm>
          <a:prstGeom prst="rect">
            <a:avLst/>
          </a:prstGeom>
          <a:ln>
            <a:noFill/>
          </a:ln>
          <a:effectLst>
            <a:softEdge rad="112500"/>
          </a:effectLst>
        </p:spPr>
      </p:pic>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内</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磁浮铁路技术概况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 name="Text Box 2"/>
          <p:cNvSpPr txBox="1">
            <a:spLocks noChangeArrowheads="1"/>
          </p:cNvSpPr>
          <p:nvPr/>
        </p:nvSpPr>
        <p:spPr bwMode="auto">
          <a:xfrm>
            <a:off x="5255740" y="1397207"/>
            <a:ext cx="3355031" cy="3082209"/>
          </a:xfrm>
          <a:prstGeom prst="rect">
            <a:avLst/>
          </a:prstGeom>
          <a:solidFill>
            <a:srgbClr val="0070C0"/>
          </a:solidFill>
          <a:ln w="9525">
            <a:noFill/>
            <a:miter lim="800000"/>
            <a:headEnd/>
            <a:tailEnd/>
          </a:ln>
          <a:effectLst>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历经数十载</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深耕不辍</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，逐渐缩小与国际先进水平的差距。</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拥有</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自我核心技术、自主</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知识产权</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形成了完整的研发体系。</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开创独具特色的发展之路，</a:t>
            </a:r>
            <a:r>
              <a:rPr kumimoji="1"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后来居上</a:t>
            </a: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kumimoji="1" lang="en-US" altLang="zh-CN"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156485" y="1397207"/>
            <a:ext cx="3629700" cy="2158879"/>
          </a:xfrm>
          <a:prstGeom prst="rect">
            <a:avLst/>
          </a:prstGeom>
          <a:solidFill>
            <a:srgbClr val="0070C0"/>
          </a:solidFill>
          <a:ln>
            <a:noFill/>
          </a:ln>
          <a:effectLst>
            <a:reflection blurRad="6350" stA="52000" endA="300" endPos="35000" dir="5400000" sy="-100000" algn="bl" rotWithShape="0"/>
            <a:softEdge rad="63500"/>
          </a:effectLst>
        </p:spPr>
        <p:txBody>
          <a:bodyPr wrap="square" lIns="180000" tIns="180000" rIns="180000" bIns="180000" rtlCol="0">
            <a:spAutoFit/>
          </a:bodyPr>
          <a:lstStyle/>
          <a:p>
            <a:pPr algn="just">
              <a:spcAft>
                <a:spcPts val="1000"/>
              </a:spcAft>
              <a:defRPr/>
            </a:pP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我国</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从</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20</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世纪</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80</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年代</a:t>
            </a:r>
            <a:r>
              <a:rPr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开始磁悬浮列车的</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研究。</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高校</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科研院所</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发起</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涵盖</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中低速</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高速</a:t>
            </a:r>
            <a:r>
              <a:rPr lang="zh-CN" altLang="en-US" sz="2000" b="1" spc="2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a:t>
            </a:r>
            <a:r>
              <a:rPr lang="zh-CN" altLang="en-US" sz="20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高温超导</a:t>
            </a: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等领域</a:t>
            </a:r>
            <a:endParaRPr lang="en-US" altLang="zh-CN"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7" name="Text Box 2"/>
          <p:cNvSpPr txBox="1">
            <a:spLocks noChangeArrowheads="1"/>
          </p:cNvSpPr>
          <p:nvPr/>
        </p:nvSpPr>
        <p:spPr bwMode="auto">
          <a:xfrm>
            <a:off x="1156484" y="5011254"/>
            <a:ext cx="4260249" cy="732848"/>
          </a:xfrm>
          <a:prstGeom prst="rect">
            <a:avLst/>
          </a:prstGeom>
          <a:gradFill>
            <a:gsLst>
              <a:gs pos="0">
                <a:srgbClr val="FF0000"/>
              </a:gs>
              <a:gs pos="39000">
                <a:srgbClr val="FF6600"/>
              </a:gs>
              <a:gs pos="100000">
                <a:srgbClr val="FF9966"/>
              </a:gs>
            </a:gsLst>
            <a:lin ang="0" scaled="0"/>
          </a:gradFill>
          <a:ln w="9525">
            <a:noFill/>
            <a:miter lim="800000"/>
            <a:headEnd/>
            <a:tailEnd/>
          </a:ln>
          <a:effectLst>
            <a:reflection blurRad="6350" stA="50000" endA="300" endPos="90000" dir="5400000" sy="-100000" algn="bl" rotWithShape="0"/>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zh-CN" altLang="en-US" sz="2400" b="1" spc="20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引进 </a:t>
            </a:r>
            <a:r>
              <a:rPr lang="zh-CN" altLang="en-US" sz="2400" b="1" spc="200" dirty="0">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b="1" spc="20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panose="05000000000000000000" pitchFamily="2" charset="2"/>
              </a:rPr>
              <a:t>掌握 </a:t>
            </a:r>
            <a:r>
              <a:rPr lang="zh-CN" altLang="en-US" sz="2400" b="1" spc="200" dirty="0">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panose="05000000000000000000" pitchFamily="2" charset="2"/>
              </a:rPr>
              <a:t> </a:t>
            </a:r>
            <a:r>
              <a:rPr lang="zh-CN" altLang="en-US" sz="2400" b="1" spc="20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sym typeface="Wingdings" panose="05000000000000000000" pitchFamily="2" charset="2"/>
              </a:rPr>
              <a:t>自主创新</a:t>
            </a:r>
            <a:endParaRPr lang="en-US" altLang="zh-CN" sz="24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9532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500"/>
                            </p:stCondLst>
                            <p:childTnLst>
                              <p:par>
                                <p:cTn id="23" presetID="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0-#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内</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磁浮铁路技术概况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4" name="Text Box 2"/>
          <p:cNvSpPr txBox="1">
            <a:spLocks noChangeArrowheads="1"/>
          </p:cNvSpPr>
          <p:nvPr/>
        </p:nvSpPr>
        <p:spPr bwMode="auto">
          <a:xfrm>
            <a:off x="5088164" y="2415370"/>
            <a:ext cx="3604986" cy="3708021"/>
          </a:xfrm>
          <a:prstGeom prst="rect">
            <a:avLst/>
          </a:prstGeom>
          <a:solidFill>
            <a:srgbClr val="FF6600"/>
          </a:solidFill>
          <a:ln w="9525">
            <a:noFill/>
            <a:miter lim="800000"/>
            <a:headEnd/>
            <a:tailEnd/>
          </a:ln>
          <a:effectLst>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just">
              <a:spcAft>
                <a:spcPts val="1000"/>
              </a:spcAft>
              <a:defRPr/>
            </a:pPr>
            <a:r>
              <a:rPr lang="zh-CN" altLang="en-US" sz="24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研制联合体：</a:t>
            </a:r>
            <a:endParaRPr lang="en-US" altLang="zh-CN" sz="2400" b="1" spc="200"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国防科技大学、北京控股磁浮公司、唐山机车厂等</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西南交通</a:t>
            </a: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大学、</a:t>
            </a:r>
            <a:r>
              <a:rPr kumimoji="1" lang="zh-CN" altLang="en-US" sz="2000" b="1" spc="2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铁二</a:t>
            </a:r>
            <a:r>
              <a:rPr kumimoji="1" lang="zh-CN" altLang="en-US" sz="2000" b="1" spc="200" dirty="0" smtClean="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院</a:t>
            </a: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kumimoji="1" lang="zh-CN" altLang="en-US" sz="2000" b="1" spc="200" dirty="0">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中车集团</a:t>
            </a: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等</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铁道科学研究院</a:t>
            </a:r>
            <a:endParaRPr kumimoji="1"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kumimoji="1"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国家磁浮工程中心、上海市政设计院、上海电气集团等</a:t>
            </a:r>
            <a:endParaRPr kumimoji="1" lang="en-US" altLang="zh-CN" sz="2000" b="1" spc="200" dirty="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1057630" y="2415370"/>
            <a:ext cx="3604986" cy="3220708"/>
          </a:xfrm>
          <a:prstGeom prst="rect">
            <a:avLst/>
          </a:prstGeom>
          <a:solidFill>
            <a:srgbClr val="0070C0"/>
          </a:solidFill>
          <a:ln>
            <a:noFill/>
          </a:ln>
          <a:effectLst>
            <a:softEdge rad="63500"/>
          </a:effectLst>
        </p:spPr>
        <p:txBody>
          <a:bodyPr wrap="square" lIns="180000" tIns="180000" rIns="180000" bIns="180000" rtlCol="0">
            <a:spAutoFit/>
          </a:bodyPr>
          <a:lstStyle/>
          <a:p>
            <a:pPr algn="just">
              <a:spcAft>
                <a:spcPts val="1000"/>
              </a:spcAft>
              <a:defRPr/>
            </a:pPr>
            <a:r>
              <a:rPr lang="zh-CN" altLang="en-US" sz="24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研究实体：</a:t>
            </a:r>
            <a:endParaRPr lang="en-US" altLang="zh-CN" sz="2400" b="1" spc="200" dirty="0" smtClean="0">
              <a:solidFill>
                <a:srgbClr val="FF00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国防科技大学</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西南交通大学</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中科院电工研究所</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铁道科学研究院</a:t>
            </a:r>
            <a:endParaRPr lang="en-US" altLang="zh-CN"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chemeClr val="bg1"/>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国家磁浮交通工程技术研究中心</a:t>
            </a:r>
            <a:endParaRPr lang="en-US" altLang="zh-CN"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7" name="Text Box 2"/>
          <p:cNvSpPr txBox="1">
            <a:spLocks noChangeArrowheads="1"/>
          </p:cNvSpPr>
          <p:nvPr/>
        </p:nvSpPr>
        <p:spPr bwMode="auto">
          <a:xfrm>
            <a:off x="1057630" y="1397207"/>
            <a:ext cx="3604986" cy="732848"/>
          </a:xfrm>
          <a:prstGeom prst="rect">
            <a:avLst/>
          </a:prstGeom>
          <a:gradFill>
            <a:gsLst>
              <a:gs pos="0">
                <a:srgbClr val="FF0000"/>
              </a:gs>
              <a:gs pos="39000">
                <a:srgbClr val="FF6600"/>
              </a:gs>
              <a:gs pos="100000">
                <a:srgbClr val="FF9966"/>
              </a:gs>
            </a:gsLst>
            <a:lin ang="0" scaled="0"/>
          </a:gradFill>
          <a:ln w="9525">
            <a:noFill/>
            <a:miter lim="800000"/>
            <a:headEnd/>
            <a:tailEnd/>
          </a:ln>
          <a:effectLst>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zh-CN" altLang="en-US" sz="2400" b="1" spc="20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研 究 试 验 阶 段</a:t>
            </a:r>
            <a:endParaRPr lang="en-US" altLang="zh-CN" sz="24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8" name="Text Box 2"/>
          <p:cNvSpPr txBox="1">
            <a:spLocks noChangeArrowheads="1"/>
          </p:cNvSpPr>
          <p:nvPr/>
        </p:nvSpPr>
        <p:spPr bwMode="auto">
          <a:xfrm>
            <a:off x="5088164" y="1397207"/>
            <a:ext cx="3604986" cy="732848"/>
          </a:xfrm>
          <a:prstGeom prst="rect">
            <a:avLst/>
          </a:prstGeom>
          <a:gradFill>
            <a:gsLst>
              <a:gs pos="0">
                <a:schemeClr val="tx2"/>
              </a:gs>
              <a:gs pos="60000">
                <a:srgbClr val="0070C0"/>
              </a:gs>
              <a:gs pos="100000">
                <a:schemeClr val="accent1"/>
              </a:gs>
            </a:gsLst>
            <a:lin ang="0" scaled="0"/>
          </a:gradFill>
          <a:ln w="9525">
            <a:noFill/>
            <a:miter lim="800000"/>
            <a:headEnd/>
            <a:tailEnd/>
          </a:ln>
          <a:effectLst>
            <a:softEdge rad="63500"/>
          </a:effectLst>
        </p:spPr>
        <p:txBody>
          <a:bodyPr wrap="square" lIns="180000" tIns="180000" rIns="180000" bIns="180000">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lvl="0" algn="ctr">
              <a:spcAft>
                <a:spcPts val="1000"/>
              </a:spcAft>
              <a:defRPr/>
            </a:pPr>
            <a:r>
              <a:rPr lang="zh-CN" altLang="en-US" sz="2400" b="1" spc="200"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工 程 应 用 阶 段</a:t>
            </a:r>
            <a:endParaRPr lang="en-US" altLang="zh-CN" sz="24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70871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7" grpId="0" animBg="1"/>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与</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试验</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256142" y="1421920"/>
            <a:ext cx="3956982" cy="4044313"/>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1989</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12</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月</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国防科技大学</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研制出我国</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第一台</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小型磁悬浮原理样车</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1994</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年，</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西南</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交通大学</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研制</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成功一辆</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4t</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重</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的小型常导</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磁悬浮</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样</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车。该</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车</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由两个机械</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解耦的磁</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转向架</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组成</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并在</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36m</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长的试验线</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上完成了</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试验</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lvl="0"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1995</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年</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国防科技大学</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研制</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成</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功</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一</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台磁转向架，实现了载人运行，在</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12m</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长的试验线上完成了关键性试验</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394" y="1968817"/>
            <a:ext cx="2794000" cy="1854200"/>
          </a:xfrm>
          <a:prstGeom prst="rect">
            <a:avLst/>
          </a:prstGeom>
          <a:ln>
            <a:noFill/>
          </a:ln>
          <a:effectLst>
            <a:softEdge rad="112500"/>
          </a:effectLst>
        </p:spPr>
      </p:pic>
      <p:sp>
        <p:nvSpPr>
          <p:cNvPr id="8" name="文本框 7"/>
          <p:cNvSpPr txBox="1"/>
          <p:nvPr/>
        </p:nvSpPr>
        <p:spPr>
          <a:xfrm>
            <a:off x="1126181" y="4495646"/>
            <a:ext cx="2970426" cy="1941173"/>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1998</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年，</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铁道科学研究院</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与</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长春客车厂</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等联合研制了一辆</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6t</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重</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的单转向架磁悬浮车，通过了铁道技术成果鉴定</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174770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4952" y="110394"/>
            <a:ext cx="7931150" cy="706437"/>
          </a:xfrm>
          <a:effectLst/>
        </p:spPr>
        <p:txBody>
          <a:bodyP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zh-CN" altLang="en-US" spc="50" dirty="0" smtClean="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rPr>
              <a:t> 目  录</a:t>
            </a:r>
            <a:endParaRPr lang="zh-CN" altLang="en-US" spc="50" dirty="0">
              <a:ln w="11430"/>
              <a:solidFill>
                <a:schemeClr val="tx2"/>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grpSp>
        <p:nvGrpSpPr>
          <p:cNvPr id="10" name="组合 9"/>
          <p:cNvGrpSpPr/>
          <p:nvPr/>
        </p:nvGrpSpPr>
        <p:grpSpPr>
          <a:xfrm>
            <a:off x="1214438" y="1604963"/>
            <a:ext cx="6972300" cy="4328383"/>
            <a:chOff x="1214438" y="1604963"/>
            <a:chExt cx="6972300" cy="4328383"/>
          </a:xfrm>
        </p:grpSpPr>
        <p:grpSp>
          <p:nvGrpSpPr>
            <p:cNvPr id="8" name="组合 7"/>
            <p:cNvGrpSpPr/>
            <p:nvPr/>
          </p:nvGrpSpPr>
          <p:grpSpPr>
            <a:xfrm>
              <a:off x="1214438" y="3365135"/>
              <a:ext cx="6972300" cy="808038"/>
              <a:chOff x="1214438" y="3251200"/>
              <a:chExt cx="6972300" cy="808038"/>
            </a:xfrm>
          </p:grpSpPr>
          <p:sp>
            <p:nvSpPr>
              <p:cNvPr id="47" name="AutoShape 4"/>
              <p:cNvSpPr>
                <a:spLocks noChangeArrowheads="1"/>
              </p:cNvSpPr>
              <p:nvPr/>
            </p:nvSpPr>
            <p:spPr bwMode="gray">
              <a:xfrm>
                <a:off x="1214438" y="325120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61" name="Text Box 8">
                <a:hlinkClick r:id="rId3" action="ppaction://hlinksldjump"/>
              </p:cNvPr>
              <p:cNvSpPr txBox="1">
                <a:spLocks noChangeArrowheads="1"/>
              </p:cNvSpPr>
              <p:nvPr/>
            </p:nvSpPr>
            <p:spPr bwMode="gray">
              <a:xfrm>
                <a:off x="2065338" y="339407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国外磁浮铁路技术发展概况</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8198" name="组合 76"/>
              <p:cNvGrpSpPr>
                <a:grpSpLocks/>
              </p:cNvGrpSpPr>
              <p:nvPr/>
            </p:nvGrpSpPr>
            <p:grpSpPr bwMode="auto">
              <a:xfrm>
                <a:off x="1439863" y="3371850"/>
                <a:ext cx="569912" cy="568325"/>
                <a:chOff x="1416673" y="1436447"/>
                <a:chExt cx="569088" cy="567402"/>
              </a:xfrm>
            </p:grpSpPr>
            <p:grpSp>
              <p:nvGrpSpPr>
                <p:cNvPr id="8207" name="组合 34"/>
                <p:cNvGrpSpPr>
                  <a:grpSpLocks/>
                </p:cNvGrpSpPr>
                <p:nvPr/>
              </p:nvGrpSpPr>
              <p:grpSpPr bwMode="auto">
                <a:xfrm>
                  <a:off x="1416673" y="1436447"/>
                  <a:ext cx="569088" cy="567402"/>
                  <a:chOff x="1502700" y="2291907"/>
                  <a:chExt cx="569088" cy="567402"/>
                </a:xfrm>
              </p:grpSpPr>
              <p:sp>
                <p:nvSpPr>
                  <p:cNvPr id="8209"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77"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75"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spAutoFit/>
                </a:bodyPr>
                <a:lstStyle/>
                <a:p>
                  <a:pPr algn="ctr">
                    <a:defRPr/>
                  </a:pPr>
                  <a:r>
                    <a:rPr lang="zh-CN" altLang="en-US" dirty="0">
                      <a:effectLst>
                        <a:outerShdw blurRad="38100" dist="38100" dir="2700000" algn="tl">
                          <a:srgbClr val="000000"/>
                        </a:outerShdw>
                      </a:effectLst>
                      <a:latin typeface="+mj-ea"/>
                      <a:ea typeface="+mj-ea"/>
                    </a:rPr>
                    <a:t>二</a:t>
                  </a:r>
                  <a:endParaRPr lang="en-US" altLang="zh-CN" dirty="0">
                    <a:effectLst>
                      <a:outerShdw blurRad="38100" dist="38100" dir="2700000" algn="tl">
                        <a:srgbClr val="000000"/>
                      </a:outerShdw>
                    </a:effectLst>
                    <a:latin typeface="+mj-ea"/>
                    <a:ea typeface="+mj-ea"/>
                  </a:endParaRPr>
                </a:p>
              </p:txBody>
            </p:sp>
          </p:grpSp>
        </p:grpSp>
        <p:grpSp>
          <p:nvGrpSpPr>
            <p:cNvPr id="7" name="组合 6"/>
            <p:cNvGrpSpPr/>
            <p:nvPr/>
          </p:nvGrpSpPr>
          <p:grpSpPr>
            <a:xfrm>
              <a:off x="1214438" y="1604963"/>
              <a:ext cx="6972300" cy="808037"/>
              <a:chOff x="1214438" y="1604963"/>
              <a:chExt cx="6972300" cy="808037"/>
            </a:xfrm>
          </p:grpSpPr>
          <p:sp>
            <p:nvSpPr>
              <p:cNvPr id="5" name="AutoShape 4"/>
              <p:cNvSpPr>
                <a:spLocks noChangeArrowheads="1"/>
              </p:cNvSpPr>
              <p:nvPr/>
            </p:nvSpPr>
            <p:spPr bwMode="gray">
              <a:xfrm>
                <a:off x="1214438" y="1604963"/>
                <a:ext cx="6972300" cy="808037"/>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grpSp>
            <p:nvGrpSpPr>
              <p:cNvPr id="8199" name="组合 76"/>
              <p:cNvGrpSpPr>
                <a:grpSpLocks/>
              </p:cNvGrpSpPr>
              <p:nvPr/>
            </p:nvGrpSpPr>
            <p:grpSpPr bwMode="auto">
              <a:xfrm>
                <a:off x="1438275" y="1724819"/>
                <a:ext cx="569913" cy="568325"/>
                <a:chOff x="1416673" y="1436447"/>
                <a:chExt cx="569088" cy="567402"/>
              </a:xfrm>
            </p:grpSpPr>
            <p:grpSp>
              <p:nvGrpSpPr>
                <p:cNvPr id="8201" name="组合 34"/>
                <p:cNvGrpSpPr>
                  <a:grpSpLocks/>
                </p:cNvGrpSpPr>
                <p:nvPr/>
              </p:nvGrpSpPr>
              <p:grpSpPr bwMode="auto">
                <a:xfrm>
                  <a:off x="1416673" y="1436447"/>
                  <a:ext cx="569088" cy="567402"/>
                  <a:chOff x="1502700" y="2291907"/>
                  <a:chExt cx="569088" cy="567402"/>
                </a:xfrm>
              </p:grpSpPr>
              <p:sp>
                <p:nvSpPr>
                  <p:cNvPr id="8203"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36"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nchor="ctr"/>
                  <a:lstStyle/>
                  <a:p>
                    <a:pPr eaLnBrk="1" hangingPunct="1">
                      <a:defRPr/>
                    </a:pPr>
                    <a:endParaRPr lang="zh-CN" altLang="en-US">
                      <a:latin typeface="黑体" pitchFamily="2" charset="-122"/>
                      <a:ea typeface="宋体" charset="-122"/>
                    </a:endParaRPr>
                  </a:p>
                </p:txBody>
              </p:sp>
            </p:grpSp>
            <p:sp>
              <p:nvSpPr>
                <p:cNvPr id="34" name="Text Box 7"/>
                <p:cNvSpPr txBox="1">
                  <a:spLocks noChangeArrowheads="1"/>
                </p:cNvSpPr>
                <p:nvPr/>
              </p:nvSpPr>
              <p:spPr bwMode="gray">
                <a:xfrm>
                  <a:off x="1429355" y="1466561"/>
                  <a:ext cx="543725" cy="523024"/>
                </a:xfrm>
                <a:prstGeom prst="rect">
                  <a:avLst/>
                </a:prstGeom>
                <a:noFill/>
                <a:ln w="9525" algn="ctr">
                  <a:noFill/>
                  <a:miter lim="800000"/>
                  <a:headEnd/>
                  <a:tailEnd/>
                </a:ln>
                <a:effectLst/>
              </p:spPr>
              <p:txBody>
                <a:bodyPr wrap="none" anchor="ctr">
                  <a:spAutoFit/>
                </a:bodyPr>
                <a:lstStyle/>
                <a:p>
                  <a:pPr algn="ctr">
                    <a:defRPr/>
                  </a:pPr>
                  <a:r>
                    <a:rPr lang="zh-CN" altLang="en-US" dirty="0">
                      <a:effectLst>
                        <a:outerShdw blurRad="38100" dist="38100" dir="2700000" algn="tl">
                          <a:srgbClr val="000000"/>
                        </a:outerShdw>
                      </a:effectLst>
                      <a:latin typeface="+mj-ea"/>
                      <a:ea typeface="+mj-ea"/>
                    </a:rPr>
                    <a:t>一</a:t>
                  </a:r>
                  <a:endParaRPr lang="en-US" altLang="zh-CN" dirty="0">
                    <a:effectLst>
                      <a:outerShdw blurRad="38100" dist="38100" dir="2700000" algn="tl">
                        <a:srgbClr val="000000"/>
                      </a:outerShdw>
                    </a:effectLst>
                    <a:latin typeface="+mj-ea"/>
                    <a:ea typeface="+mj-ea"/>
                  </a:endParaRPr>
                </a:p>
              </p:txBody>
            </p:sp>
          </p:grpSp>
          <p:sp>
            <p:nvSpPr>
              <p:cNvPr id="3" name="Text Box 8">
                <a:hlinkClick r:id="rId4" action="ppaction://hlinksldjump"/>
              </p:cNvPr>
              <p:cNvSpPr txBox="1">
                <a:spLocks noChangeArrowheads="1"/>
              </p:cNvSpPr>
              <p:nvPr/>
            </p:nvSpPr>
            <p:spPr bwMode="gray">
              <a:xfrm>
                <a:off x="2065338" y="1749425"/>
                <a:ext cx="5581650" cy="519112"/>
              </a:xfrm>
              <a:prstGeom prst="rect">
                <a:avLst/>
              </a:prstGeom>
              <a:noFill/>
              <a:ln w="9525" algn="ctr">
                <a:noFill/>
                <a:miter lim="800000"/>
                <a:headEnd/>
                <a:tailEnd/>
              </a:ln>
              <a:effectLst/>
            </p:spPr>
            <p:txBody>
              <a:bodyPr anchor="ct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a:t>
                </a:r>
                <a:r>
                  <a:rPr lang="zh-CN" altLang="en-US" b="1" dirty="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列车分类与</a:t>
                </a: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基础</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1214438" y="5125308"/>
              <a:ext cx="6972300" cy="808038"/>
              <a:chOff x="1214438" y="3251200"/>
              <a:chExt cx="6972300" cy="808038"/>
            </a:xfrm>
          </p:grpSpPr>
          <p:sp>
            <p:nvSpPr>
              <p:cNvPr id="22" name="AutoShape 4"/>
              <p:cNvSpPr>
                <a:spLocks noChangeArrowheads="1"/>
              </p:cNvSpPr>
              <p:nvPr/>
            </p:nvSpPr>
            <p:spPr bwMode="gray">
              <a:xfrm>
                <a:off x="1214438" y="3251200"/>
                <a:ext cx="6972300" cy="808038"/>
              </a:xfrm>
              <a:prstGeom prst="roundRect">
                <a:avLst>
                  <a:gd name="adj" fmla="val 10889"/>
                </a:avLst>
              </a:prstGeom>
              <a:gradFill rotWithShape="1">
                <a:gsLst>
                  <a:gs pos="0">
                    <a:srgbClr val="DDDDDD">
                      <a:gamma/>
                      <a:tint val="51373"/>
                      <a:invGamma/>
                    </a:srgbClr>
                  </a:gs>
                  <a:gs pos="100000">
                    <a:srgbClr val="DDDDDD"/>
                  </a:gs>
                </a:gsLst>
                <a:lin ang="2700000" scaled="1"/>
              </a:gradFill>
              <a:ln w="38100">
                <a:solidFill>
                  <a:srgbClr val="FFFFFF"/>
                </a:solidFill>
                <a:round/>
                <a:headEnd/>
                <a:tailEnd/>
              </a:ln>
              <a:effectLst>
                <a:outerShdw blurRad="50800" dist="88900" dir="2700000" algn="tl" rotWithShape="0">
                  <a:prstClr val="black">
                    <a:alpha val="44000"/>
                  </a:prstClr>
                </a:outerShdw>
              </a:effectLst>
            </p:spPr>
            <p:txBody>
              <a:bodyPr wrap="none" anchor="ctr"/>
              <a:lstStyle/>
              <a:p>
                <a:pPr eaLnBrk="1" hangingPunct="1">
                  <a:defRPr/>
                </a:pPr>
                <a:endParaRPr lang="zh-CN" altLang="en-US">
                  <a:latin typeface="黑体" pitchFamily="2" charset="-122"/>
                  <a:ea typeface="宋体" charset="-122"/>
                </a:endParaRPr>
              </a:p>
            </p:txBody>
          </p:sp>
          <p:sp>
            <p:nvSpPr>
              <p:cNvPr id="23" name="Text Box 8">
                <a:hlinkClick r:id="rId5" action="ppaction://hlinksldjump"/>
              </p:cNvPr>
              <p:cNvSpPr txBox="1">
                <a:spLocks noChangeArrowheads="1"/>
              </p:cNvSpPr>
              <p:nvPr/>
            </p:nvSpPr>
            <p:spPr bwMode="gray">
              <a:xfrm>
                <a:off x="2065338" y="3394075"/>
                <a:ext cx="5581650" cy="519113"/>
              </a:xfrm>
              <a:prstGeom prst="rect">
                <a:avLst/>
              </a:prstGeom>
              <a:noFill/>
              <a:ln w="9525" algn="ctr">
                <a:noFill/>
                <a:miter lim="800000"/>
                <a:headEnd/>
                <a:tailEnd/>
              </a:ln>
              <a:effectLst/>
            </p:spPr>
            <p:txBody>
              <a:bodyPr>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国内磁浮铁路技术发展概况</a:t>
                </a:r>
                <a:endParaRPr lang="en-US" altLang="zh-CN" b="1"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grpSp>
            <p:nvGrpSpPr>
              <p:cNvPr id="24" name="组合 76"/>
              <p:cNvGrpSpPr>
                <a:grpSpLocks/>
              </p:cNvGrpSpPr>
              <p:nvPr/>
            </p:nvGrpSpPr>
            <p:grpSpPr bwMode="auto">
              <a:xfrm>
                <a:off x="1439863" y="3371850"/>
                <a:ext cx="569912" cy="568325"/>
                <a:chOff x="1416673" y="1436447"/>
                <a:chExt cx="569088" cy="567402"/>
              </a:xfrm>
            </p:grpSpPr>
            <p:grpSp>
              <p:nvGrpSpPr>
                <p:cNvPr id="25" name="组合 34"/>
                <p:cNvGrpSpPr>
                  <a:grpSpLocks/>
                </p:cNvGrpSpPr>
                <p:nvPr/>
              </p:nvGrpSpPr>
              <p:grpSpPr bwMode="auto">
                <a:xfrm>
                  <a:off x="1416673" y="1436447"/>
                  <a:ext cx="569088" cy="567402"/>
                  <a:chOff x="1502700" y="2291907"/>
                  <a:chExt cx="569088" cy="567402"/>
                </a:xfrm>
              </p:grpSpPr>
              <p:sp>
                <p:nvSpPr>
                  <p:cNvPr id="27" name="AutoShape 5"/>
                  <p:cNvSpPr>
                    <a:spLocks noChangeArrowheads="1"/>
                  </p:cNvSpPr>
                  <p:nvPr/>
                </p:nvSpPr>
                <p:spPr bwMode="gray">
                  <a:xfrm>
                    <a:off x="1502700" y="2291907"/>
                    <a:ext cx="569088" cy="567402"/>
                  </a:xfrm>
                  <a:prstGeom prst="roundRect">
                    <a:avLst>
                      <a:gd name="adj" fmla="val 11921"/>
                    </a:avLst>
                  </a:prstGeom>
                  <a:gradFill rotWithShape="1">
                    <a:gsLst>
                      <a:gs pos="0">
                        <a:srgbClr val="0066CC"/>
                      </a:gs>
                      <a:gs pos="100000">
                        <a:srgbClr val="00478E"/>
                      </a:gs>
                    </a:gsLst>
                    <a:lin ang="5400000" scaled="1"/>
                  </a:gra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0"/>
                      </a:spcBef>
                      <a:buClrTx/>
                      <a:buFontTx/>
                      <a:buNone/>
                    </a:pPr>
                    <a:endParaRPr kumimoji="0" lang="zh-CN" altLang="en-US">
                      <a:solidFill>
                        <a:srgbClr val="FFFFFF"/>
                      </a:solidFill>
                      <a:latin typeface="黑体" panose="02010609060101010101" pitchFamily="49" charset="-122"/>
                    </a:endParaRPr>
                  </a:p>
                </p:txBody>
              </p:sp>
              <p:sp>
                <p:nvSpPr>
                  <p:cNvPr id="28" name="Freeform 6"/>
                  <p:cNvSpPr>
                    <a:spLocks/>
                  </p:cNvSpPr>
                  <p:nvPr/>
                </p:nvSpPr>
                <p:spPr bwMode="gray">
                  <a:xfrm>
                    <a:off x="1538110" y="2328160"/>
                    <a:ext cx="284123" cy="284123"/>
                  </a:xfrm>
                  <a:custGeom>
                    <a:avLst/>
                    <a:gdLst/>
                    <a:ahLst/>
                    <a:cxnLst>
                      <a:cxn ang="0">
                        <a:pos x="118" y="0"/>
                      </a:cxn>
                      <a:cxn ang="0">
                        <a:pos x="0" y="118"/>
                      </a:cxn>
                      <a:cxn ang="0">
                        <a:pos x="0" y="589"/>
                      </a:cxn>
                      <a:cxn ang="0">
                        <a:pos x="161" y="174"/>
                      </a:cxn>
                      <a:cxn ang="0">
                        <a:pos x="589" y="0"/>
                      </a:cxn>
                      <a:cxn ang="0">
                        <a:pos x="118" y="0"/>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0066CC">
                          <a:gamma/>
                          <a:tint val="54510"/>
                          <a:invGamma/>
                        </a:srgbClr>
                      </a:gs>
                      <a:gs pos="50000">
                        <a:srgbClr val="0066CC">
                          <a:alpha val="0"/>
                        </a:srgbClr>
                      </a:gs>
                      <a:gs pos="100000">
                        <a:srgbClr val="0066CC">
                          <a:gamma/>
                          <a:tint val="54510"/>
                          <a:invGamma/>
                        </a:srgbClr>
                      </a:gs>
                    </a:gsLst>
                    <a:lin ang="2700000" scaled="1"/>
                  </a:gradFill>
                  <a:ln w="0">
                    <a:noFill/>
                    <a:prstDash val="solid"/>
                    <a:round/>
                    <a:headEnd/>
                    <a:tailEnd/>
                  </a:ln>
                </p:spPr>
                <p:txBody>
                  <a:bodyPr/>
                  <a:lstStyle/>
                  <a:p>
                    <a:pPr eaLnBrk="1" hangingPunct="1">
                      <a:defRPr/>
                    </a:pPr>
                    <a:endParaRPr lang="zh-CN" altLang="en-US">
                      <a:latin typeface="黑体" pitchFamily="2" charset="-122"/>
                      <a:ea typeface="宋体" charset="-122"/>
                    </a:endParaRPr>
                  </a:p>
                </p:txBody>
              </p:sp>
            </p:grpSp>
            <p:sp>
              <p:nvSpPr>
                <p:cNvPr id="26" name="Text Box 7"/>
                <p:cNvSpPr txBox="1">
                  <a:spLocks noChangeArrowheads="1"/>
                </p:cNvSpPr>
                <p:nvPr/>
              </p:nvSpPr>
              <p:spPr bwMode="gray">
                <a:xfrm>
                  <a:off x="1429741" y="1466561"/>
                  <a:ext cx="542953" cy="522370"/>
                </a:xfrm>
                <a:prstGeom prst="rect">
                  <a:avLst/>
                </a:prstGeom>
                <a:noFill/>
                <a:ln w="9525" algn="ctr">
                  <a:noFill/>
                  <a:miter lim="800000"/>
                  <a:headEnd/>
                  <a:tailEnd/>
                </a:ln>
                <a:effectLst/>
              </p:spPr>
              <p:txBody>
                <a:bodyPr wrap="none">
                  <a:spAutoFit/>
                </a:bodyPr>
                <a:lstStyle/>
                <a:p>
                  <a:pPr algn="ctr">
                    <a:defRPr/>
                  </a:pPr>
                  <a:r>
                    <a:rPr lang="zh-CN" altLang="en-US" dirty="0" smtClean="0">
                      <a:effectLst>
                        <a:outerShdw blurRad="38100" dist="38100" dir="2700000" algn="tl">
                          <a:srgbClr val="000000"/>
                        </a:outerShdw>
                      </a:effectLst>
                      <a:latin typeface="+mj-ea"/>
                      <a:ea typeface="+mj-ea"/>
                    </a:rPr>
                    <a:t>三</a:t>
                  </a:r>
                  <a:endParaRPr lang="en-US" altLang="zh-CN" dirty="0">
                    <a:effectLst>
                      <a:outerShdw blurRad="38100" dist="38100" dir="2700000" algn="tl">
                        <a:srgbClr val="000000"/>
                      </a:outerShdw>
                    </a:effectLst>
                    <a:latin typeface="+mj-ea"/>
                    <a:ea typeface="+mj-ea"/>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与</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试验</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727575" y="1696810"/>
            <a:ext cx="3896498" cy="1017844"/>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12</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月底，西南</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交通大学研制成功一台</a:t>
            </a:r>
            <a:r>
              <a:rPr lang="zh-CN" altLang="en-US" sz="20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高温超导</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磁悬浮实验车。</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968" y="1405473"/>
            <a:ext cx="2880000" cy="1600517"/>
          </a:xfrm>
          <a:prstGeom prst="rect">
            <a:avLst/>
          </a:prstGeom>
          <a:ln>
            <a:noFill/>
          </a:ln>
          <a:effectLst>
            <a:softEdge rad="112500"/>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3150" y="4812145"/>
            <a:ext cx="2520000" cy="1896274"/>
          </a:xfrm>
          <a:prstGeom prst="rect">
            <a:avLst/>
          </a:prstGeom>
          <a:ln>
            <a:noFill/>
          </a:ln>
          <a:effectLst>
            <a:softEdge rad="112500"/>
          </a:effec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27575" y="2882676"/>
            <a:ext cx="2520000" cy="1761447"/>
          </a:xfrm>
          <a:prstGeom prst="rect">
            <a:avLst/>
          </a:prstGeom>
          <a:ln>
            <a:noFill/>
          </a:ln>
          <a:effectLst>
            <a:softEdge rad="112500"/>
          </a:effectLst>
        </p:spPr>
      </p:pic>
      <p:sp>
        <p:nvSpPr>
          <p:cNvPr id="9" name="文本框 8"/>
          <p:cNvSpPr txBox="1"/>
          <p:nvPr/>
        </p:nvSpPr>
        <p:spPr>
          <a:xfrm>
            <a:off x="1121968" y="3578154"/>
            <a:ext cx="2880000" cy="2761911"/>
          </a:xfrm>
          <a:prstGeom prst="rect">
            <a:avLst/>
          </a:prstGeom>
          <a:noFill/>
          <a:ln>
            <a:noFill/>
          </a:ln>
          <a:effectLst/>
        </p:spPr>
        <p:txBody>
          <a:bodyPr wrap="square" lIns="90000" tIns="46800" rIns="90000" bIns="46800" rtlCol="0">
            <a:spAutoFit/>
          </a:bodyPr>
          <a:lstStyle/>
          <a:p>
            <a:pPr lvl="0" algn="just">
              <a:spcAft>
                <a:spcPts val="1000"/>
              </a:spcAft>
              <a:defRPr/>
            </a:pP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国产</a:t>
            </a:r>
            <a:r>
              <a:rPr lang="en-US" altLang="zh-CN"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YBCO</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高温超导体块材</a:t>
            </a:r>
            <a:endPar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lvl="0" algn="just">
              <a:spcAft>
                <a:spcPts val="1000"/>
              </a:spcAft>
              <a:defRPr/>
            </a:pPr>
            <a:r>
              <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液氮</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工作温度为</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77K</a:t>
            </a:r>
            <a:endPar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悬浮重量为</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530kg</a:t>
            </a: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净高度为</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23mm</a:t>
            </a:r>
          </a:p>
          <a:p>
            <a:pPr lvl="0" algn="just">
              <a:spcAft>
                <a:spcPts val="1000"/>
              </a:spcAft>
              <a:defRPr/>
            </a:pPr>
            <a:r>
              <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永磁</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导轨</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长定子直线</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电机</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驱动</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4102517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研究</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与</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试验</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727575" y="1579044"/>
            <a:ext cx="3896498" cy="2377190"/>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2018</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4</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月，西南交通大学</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牵引动力国家重点</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实验室</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建</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成</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总长</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45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米、全球第一个</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真空管道</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超高速磁悬浮列车环形实验线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平台。</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载重</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吨时</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，能</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稳定地</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悬浮轨道之上</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20</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毫米</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以上。</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1968" y="1389411"/>
            <a:ext cx="2520000" cy="1332199"/>
          </a:xfrm>
          <a:prstGeom prst="rect">
            <a:avLst/>
          </a:prstGeom>
          <a:ln>
            <a:noFill/>
          </a:ln>
          <a:effectLst>
            <a:softEdge rad="112500"/>
          </a:effec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3984" y="4658110"/>
            <a:ext cx="2520000" cy="1614375"/>
          </a:xfrm>
          <a:prstGeom prst="rect">
            <a:avLst/>
          </a:prstGeom>
          <a:ln>
            <a:noFill/>
          </a:ln>
          <a:effectLst>
            <a:softEdge rad="112500"/>
          </a:effectLst>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81968" y="2859693"/>
            <a:ext cx="2520000" cy="1660334"/>
          </a:xfrm>
          <a:prstGeom prst="rect">
            <a:avLst/>
          </a:prstGeom>
          <a:ln>
            <a:noFill/>
          </a:ln>
          <a:effectLst>
            <a:softEdge rad="112500"/>
          </a:effectLst>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6000" y="4432831"/>
            <a:ext cx="3867150" cy="1771650"/>
          </a:xfrm>
          <a:prstGeom prst="rect">
            <a:avLst/>
          </a:prstGeom>
        </p:spPr>
      </p:pic>
    </p:spTree>
    <p:extLst>
      <p:ext uri="{BB962C8B-B14F-4D97-AF65-F5344CB8AC3E}">
        <p14:creationId xmlns:p14="http://schemas.microsoft.com/office/powerpoint/2010/main" val="4223731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2000"/>
                            </p:stCondLst>
                            <p:childTnLst>
                              <p:par>
                                <p:cTn id="27" presetID="22" presetClass="entr" presetSubtype="2"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2505430"/>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2001</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8</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14</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，我国首辆磁悬浮客车在</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长春客车厂</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完工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下线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标志</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着我国继德国</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、日本</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后成为</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第三个</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掌握磁悬浮客车技术的国家</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由</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西南</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交通大学</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、长春客车厂和</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株</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洲</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电力机车</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研究所</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共同</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研制。</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200" y="1869183"/>
            <a:ext cx="2760387" cy="1854200"/>
          </a:xfrm>
          <a:prstGeom prst="rect">
            <a:avLst/>
          </a:prstGeom>
          <a:ln>
            <a:noFill/>
          </a:ln>
          <a:effectLst>
            <a:softEdge rad="112500"/>
          </a:effectLst>
        </p:spPr>
      </p:pic>
      <p:sp>
        <p:nvSpPr>
          <p:cNvPr id="8" name="文本框 7"/>
          <p:cNvSpPr txBox="1"/>
          <p:nvPr/>
        </p:nvSpPr>
        <p:spPr>
          <a:xfrm>
            <a:off x="1126180" y="4658346"/>
            <a:ext cx="2970426" cy="1633397"/>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2006</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4</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30</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日</a:t>
            </a:r>
            <a:r>
              <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我国第一辆</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具有自主</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知识产权的中低速磁悬浮</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列车在</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都江堰市青城山</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联合调试成功</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0570" y="4565387"/>
            <a:ext cx="2880000" cy="1819316"/>
          </a:xfrm>
          <a:prstGeom prst="rect">
            <a:avLst/>
          </a:prstGeom>
          <a:ln>
            <a:noFill/>
          </a:ln>
          <a:effectLst>
            <a:softEdge rad="112500"/>
          </a:effectLst>
        </p:spPr>
      </p:pic>
    </p:spTree>
    <p:extLst>
      <p:ext uri="{BB962C8B-B14F-4D97-AF65-F5344CB8AC3E}">
        <p14:creationId xmlns:p14="http://schemas.microsoft.com/office/powerpoint/2010/main" val="2470214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036541" cy="3813481"/>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2002</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4</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我国</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第一条磁悬浮列车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试验线</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建成通车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，是</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我国第一条中低速</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磁悬浮</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列车试验线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lvl="0" algn="just">
              <a:spcAft>
                <a:spcPts val="1000"/>
              </a:spcAft>
              <a:defRPr/>
            </a:pP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设计时速为</a:t>
            </a:r>
            <a:r>
              <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150km/h</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线路</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长</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204m</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，包括</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一段半径</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100m</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的</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弯道和</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40‰</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的</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坡度。</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列车</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自重</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20t</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载重</a:t>
            </a:r>
            <a:r>
              <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10t</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首车长</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15m</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，宽</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3m</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设</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44</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个</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座位，可</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载客</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130</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多人。</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2012" y="3458962"/>
            <a:ext cx="2760387" cy="1801152"/>
          </a:xfrm>
          <a:prstGeom prst="rect">
            <a:avLst/>
          </a:prstGeom>
          <a:ln>
            <a:noFill/>
          </a:ln>
          <a:effectLst>
            <a:softEdge rad="112500"/>
          </a:effectLst>
        </p:spPr>
      </p:pic>
      <p:sp>
        <p:nvSpPr>
          <p:cNvPr id="8" name="文本框 7"/>
          <p:cNvSpPr txBox="1"/>
          <p:nvPr/>
        </p:nvSpPr>
        <p:spPr>
          <a:xfrm>
            <a:off x="1232012" y="5522648"/>
            <a:ext cx="2760387" cy="1017844"/>
          </a:xfrm>
          <a:prstGeom prst="rect">
            <a:avLst/>
          </a:prstGeom>
          <a:noFill/>
          <a:ln>
            <a:noFill/>
          </a:ln>
          <a:effectLst/>
        </p:spPr>
        <p:txBody>
          <a:bodyPr wrap="square" lIns="90000" tIns="46800" rIns="90000" bIns="46800" rtlCol="0">
            <a:spAutoFit/>
          </a:bodyPr>
          <a:lstStyle/>
          <a:p>
            <a:pPr lvl="0" algn="just">
              <a:spcAft>
                <a:spcPts val="1000"/>
              </a:spcAft>
              <a:defRPr/>
            </a:pP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北京控股磁悬浮技术发展</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有限公司</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投资并与</a:t>
            </a:r>
            <a:r>
              <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国防科技大学</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合作</a:t>
            </a:r>
            <a:endParaRPr lang="en-US" altLang="zh-CN"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endParaRPr>
          </a:p>
        </p:txBody>
      </p:sp>
      <p:sp>
        <p:nvSpPr>
          <p:cNvPr id="9" name="文本框 8"/>
          <p:cNvSpPr txBox="1"/>
          <p:nvPr/>
        </p:nvSpPr>
        <p:spPr>
          <a:xfrm>
            <a:off x="4357816" y="5676536"/>
            <a:ext cx="2986574" cy="710067"/>
          </a:xfrm>
          <a:prstGeom prst="rect">
            <a:avLst/>
          </a:prstGeom>
          <a:noFill/>
          <a:ln>
            <a:noFill/>
          </a:ln>
          <a:effectLst/>
        </p:spPr>
        <p:txBody>
          <a:bodyPr wrap="square" lIns="90000" tIns="46800" rIns="90000" bIns="46800" rtlCol="0">
            <a:spAutoFit/>
          </a:bodyPr>
          <a:lstStyle/>
          <a:p>
            <a:pPr lvl="0" algn="just">
              <a:spcAft>
                <a:spcPts val="1000"/>
              </a:spcAft>
              <a:defRPr/>
            </a:pP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北京</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八达岭长城磁悬浮</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列车</a:t>
            </a:r>
            <a:r>
              <a:rPr lang="zh-CN" altLang="en-US" sz="2000" b="1" spc="200" dirty="0">
                <a:solidFill>
                  <a:srgbClr val="0070C0"/>
                </a:solidFill>
                <a:effectLst>
                  <a:outerShdw blurRad="38100" dist="38100" dir="2700000" algn="tl">
                    <a:srgbClr val="C0C0C0"/>
                  </a:outerShdw>
                </a:effectLst>
                <a:latin typeface="Times New Roman"/>
                <a:ea typeface="微软雅黑 Light" panose="020B0502040204020203" pitchFamily="34" charset="-122"/>
              </a:rPr>
              <a:t>旅游线的</a:t>
            </a:r>
            <a:r>
              <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前期工程</a:t>
            </a:r>
            <a:endParaRPr lang="en-US" altLang="zh-CN"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1199" y="1446633"/>
            <a:ext cx="2761200" cy="1858892"/>
          </a:xfrm>
          <a:prstGeom prst="rect">
            <a:avLst/>
          </a:prstGeom>
          <a:ln>
            <a:noFill/>
          </a:ln>
          <a:effectLst>
            <a:softEdge rad="112500"/>
          </a:effectLst>
        </p:spPr>
      </p:pic>
    </p:spTree>
    <p:extLst>
      <p:ext uri="{BB962C8B-B14F-4D97-AF65-F5344CB8AC3E}">
        <p14:creationId xmlns:p14="http://schemas.microsoft.com/office/powerpoint/2010/main" val="3332841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547641" y="1479446"/>
            <a:ext cx="4145509" cy="2633671"/>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2006</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4</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27</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，上海</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磁浮列车示范运营线开通运营，</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是全球</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第一条商业化</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运营的磁悬浮铁路</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引进德国</a:t>
            </a:r>
            <a:r>
              <a:rPr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TR08</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型磁浮</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列车和</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TR</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磁浮系统</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线路总长</a:t>
            </a:r>
            <a:r>
              <a:rPr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30</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千米</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设</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龙阳路站和浦东</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机场站</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4150" y="1845616"/>
            <a:ext cx="2880000" cy="1901333"/>
          </a:xfrm>
          <a:prstGeom prst="rect">
            <a:avLst/>
          </a:prstGeom>
          <a:ln>
            <a:noFill/>
          </a:ln>
          <a:effectLst>
            <a:softEdge rad="112500"/>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257274" y="4399223"/>
            <a:ext cx="2880000" cy="1921924"/>
          </a:xfrm>
          <a:prstGeom prst="rect">
            <a:avLst/>
          </a:prstGeom>
          <a:ln>
            <a:noFill/>
          </a:ln>
          <a:effectLst>
            <a:softEdge rad="112500"/>
          </a:effectLst>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4150" y="4584471"/>
            <a:ext cx="2880000" cy="1551427"/>
          </a:xfrm>
          <a:prstGeom prst="rect">
            <a:avLst/>
          </a:prstGeom>
          <a:ln>
            <a:noFill/>
          </a:ln>
          <a:effectLst>
            <a:softEdge rad="112500"/>
          </a:effectLst>
        </p:spPr>
      </p:pic>
    </p:spTree>
    <p:extLst>
      <p:ext uri="{BB962C8B-B14F-4D97-AF65-F5344CB8AC3E}">
        <p14:creationId xmlns:p14="http://schemas.microsoft.com/office/powerpoint/2010/main" val="41407313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2684967"/>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2008</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，中车</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唐山轨道客车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有限公司建成</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了长</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1.547</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公里</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的中</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低速磁悬浮列车工程化试验示范</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线。</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2009</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13</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，国内首列具有完全自主知识产权的实用型中低速磁悬浮列车在唐车公司完成组装，顺利下</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线。</a:t>
            </a:r>
            <a:endParaRPr lang="en-US" altLang="zh-CN"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884" y="1869183"/>
            <a:ext cx="2697018" cy="1854200"/>
          </a:xfrm>
          <a:prstGeom prst="rect">
            <a:avLst/>
          </a:prstGeom>
          <a:ln>
            <a:noFill/>
          </a:ln>
          <a:effectLst>
            <a:softEdge rad="112500"/>
          </a:effectLst>
        </p:spPr>
      </p:pic>
      <p:sp>
        <p:nvSpPr>
          <p:cNvPr id="8" name="文本框 7"/>
          <p:cNvSpPr txBox="1"/>
          <p:nvPr/>
        </p:nvSpPr>
        <p:spPr>
          <a:xfrm>
            <a:off x="3014486" y="4457407"/>
            <a:ext cx="2713369" cy="710067"/>
          </a:xfrm>
          <a:prstGeom prst="rect">
            <a:avLst/>
          </a:prstGeom>
          <a:noFill/>
          <a:ln>
            <a:noFill/>
          </a:ln>
          <a:effectLst/>
        </p:spPr>
        <p:txBody>
          <a:bodyPr wrap="square" lIns="90000" tIns="46800" rIns="90000" bIns="46800" rtlCol="0">
            <a:spAutoFit/>
          </a:bodyPr>
          <a:lstStyle/>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中</a:t>
            </a:r>
            <a:r>
              <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rPr>
              <a:t>低速磁浮技术走上了产业化实施的</a:t>
            </a:r>
            <a:r>
              <a:rPr lang="zh-CN" altLang="en-US" sz="2000" b="1" spc="200" dirty="0" smtClean="0">
                <a:solidFill>
                  <a:srgbClr val="FF6600"/>
                </a:solidFill>
                <a:effectLst>
                  <a:outerShdw blurRad="38100" dist="38100" dir="2700000" algn="tl">
                    <a:srgbClr val="C0C0C0"/>
                  </a:outerShdw>
                </a:effectLst>
                <a:latin typeface="Times New Roman"/>
                <a:ea typeface="微软雅黑 Light" panose="020B0502040204020203" pitchFamily="34" charset="-122"/>
              </a:rPr>
              <a:t>道路</a:t>
            </a:r>
            <a:endParaRPr lang="zh-CN" altLang="en-US" sz="2000" b="1" spc="200" dirty="0">
              <a:solidFill>
                <a:srgbClr val="FF6600"/>
              </a:solidFill>
              <a:effectLst>
                <a:outerShdw blurRad="38100" dist="38100" dir="2700000" algn="tl">
                  <a:srgbClr val="C0C0C0"/>
                </a:outerShdw>
              </a:effectLst>
              <a:latin typeface="Times New Roman"/>
              <a:ea typeface="微软雅黑 Light" panose="020B0502040204020203" pitchFamily="34" charset="-122"/>
            </a:endParaRPr>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3122" y="4116667"/>
            <a:ext cx="1363087" cy="1819316"/>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996132" y="4744924"/>
            <a:ext cx="2697018" cy="1743031"/>
          </a:xfrm>
          <a:prstGeom prst="rect">
            <a:avLst/>
          </a:prstGeom>
          <a:ln>
            <a:noFill/>
          </a:ln>
          <a:effectLst>
            <a:softEdge rad="112500"/>
          </a:effectLst>
        </p:spPr>
      </p:pic>
    </p:spTree>
    <p:extLst>
      <p:ext uri="{BB962C8B-B14F-4D97-AF65-F5344CB8AC3E}">
        <p14:creationId xmlns:p14="http://schemas.microsoft.com/office/powerpoint/2010/main" val="27728202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5" y="1311002"/>
            <a:ext cx="4145509" cy="2633671"/>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2016</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6</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长沙</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磁浮快线</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开通</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运营</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连接</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长沙</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高铁南站</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和长沙</a:t>
            </a: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黄花国际机场</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线路全长</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18.55</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千米，共设</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3</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座</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车站，</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设计时速为</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100km/h</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与日本</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磁浮系统相仿。</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1450" y="1490591"/>
            <a:ext cx="2700000" cy="1711800"/>
          </a:xfrm>
          <a:prstGeom prst="rect">
            <a:avLst/>
          </a:prstGeom>
          <a:ln>
            <a:noFill/>
          </a:ln>
          <a:effectLst>
            <a:softEdge rad="112500"/>
          </a:effec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450" y="3728450"/>
            <a:ext cx="2700000" cy="1800000"/>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570" y="4178450"/>
            <a:ext cx="2700000" cy="1350000"/>
          </a:xfrm>
          <a:prstGeom prst="rect">
            <a:avLst/>
          </a:prstGeom>
          <a:ln>
            <a:noFill/>
          </a:ln>
          <a:effectLst>
            <a:softEdge rad="112500"/>
          </a:effectLst>
        </p:spPr>
      </p:pic>
      <p:sp>
        <p:nvSpPr>
          <p:cNvPr id="11" name="文本框 10"/>
          <p:cNvSpPr txBox="1"/>
          <p:nvPr/>
        </p:nvSpPr>
        <p:spPr>
          <a:xfrm>
            <a:off x="2674293" y="5773162"/>
            <a:ext cx="4106563" cy="710067"/>
          </a:xfrm>
          <a:prstGeom prst="rect">
            <a:avLst/>
          </a:prstGeom>
          <a:noFill/>
          <a:ln>
            <a:noFill/>
          </a:ln>
          <a:effectLst/>
        </p:spPr>
        <p:txBody>
          <a:bodyPr wrap="square" lIns="90000" tIns="46800" rIns="90000" bIns="46800" rtlCol="0">
            <a:spAutoFit/>
          </a:bodyPr>
          <a:lstStyle/>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国内</a:t>
            </a:r>
            <a:r>
              <a:rPr lang="zh-CN" altLang="en-US" sz="20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第一条自主设计</a:t>
            </a: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、制造、施工、管理</a:t>
            </a:r>
            <a:r>
              <a:rPr lang="zh-CN" altLang="en-US" sz="20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的中低速</a:t>
            </a: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磁悬浮线路</a:t>
            </a:r>
            <a:endParaRPr lang="en-US" altLang="zh-CN"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60299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3069688"/>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2018</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23</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新一代磁浮工程样车在</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国防科技大学</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磁浮试验线运行试验</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成功</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永磁 </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 </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电磁 </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混合</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悬浮</a:t>
            </a: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长定子永磁</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直线电机同步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牵引</a:t>
            </a: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时速</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可达</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160</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公里</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以上</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能耗</a:t>
            </a:r>
            <a:r>
              <a:rPr lang="zh-CN" altLang="en-US" sz="2000" b="1" spc="200" dirty="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低、牵引效率高、设备更换维修</a:t>
            </a:r>
            <a:r>
              <a:rPr lang="zh-CN" altLang="en-US" sz="20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方便</a:t>
            </a:r>
            <a:endPar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884" y="2037662"/>
            <a:ext cx="2700000" cy="1519200"/>
          </a:xfrm>
          <a:prstGeom prst="rect">
            <a:avLst/>
          </a:prstGeom>
          <a:ln>
            <a:noFill/>
          </a:ln>
          <a:effectLst>
            <a:softEdge rad="112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4127" y="4259840"/>
            <a:ext cx="2677513" cy="1788579"/>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69393" y="4593474"/>
            <a:ext cx="2522354" cy="1788579"/>
          </a:xfrm>
          <a:prstGeom prst="rect">
            <a:avLst/>
          </a:prstGeom>
          <a:ln>
            <a:noFill/>
          </a:ln>
          <a:effectLst>
            <a:softEdge rad="112500"/>
          </a:effectLst>
        </p:spPr>
      </p:pic>
    </p:spTree>
    <p:extLst>
      <p:ext uri="{BB962C8B-B14F-4D97-AF65-F5344CB8AC3E}">
        <p14:creationId xmlns:p14="http://schemas.microsoft.com/office/powerpoint/2010/main" val="18677400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2633671"/>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2017</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12</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30</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北京磁浮线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开通</a:t>
            </a:r>
            <a:r>
              <a:rPr lang="zh-CN" altLang="en-US"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又称北京地铁</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S1</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线，</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线路贯穿</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门头沟</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区和</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石景山</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区。</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线路全长</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10.2</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千米</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，共设</a:t>
            </a:r>
            <a:r>
              <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8</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座车站</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，采用</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标准</a:t>
            </a:r>
            <a:r>
              <a:rPr lang="en-US" altLang="zh-CN"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B</a:t>
            </a: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型车</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与日本</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HSST</a:t>
            </a:r>
            <a:r>
              <a:rPr lang="zh-CN" altLang="en-US" sz="2000" b="1" spc="200" dirty="0" smtClean="0">
                <a:solidFill>
                  <a:srgbClr val="0070C0"/>
                </a:solidFill>
                <a:effectLst>
                  <a:outerShdw blurRad="38100" dist="38100" dir="2700000" algn="tl">
                    <a:srgbClr val="C0C0C0"/>
                  </a:outerShdw>
                </a:effectLst>
                <a:ea typeface="微软雅黑 Light" panose="020B0502040204020203" pitchFamily="34" charset="-122"/>
              </a:rPr>
              <a:t>磁浮系统相仿。</a:t>
            </a:r>
            <a:endPar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4126" y="1662511"/>
            <a:ext cx="2700000" cy="1775575"/>
          </a:xfrm>
          <a:prstGeom prst="rect">
            <a:avLst/>
          </a:prstGeom>
          <a:ln>
            <a:noFill/>
          </a:ln>
          <a:effectLst>
            <a:softEdge rad="112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74126" y="4267288"/>
            <a:ext cx="2700000" cy="1788578"/>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080570" y="4267288"/>
            <a:ext cx="2700000" cy="1801803"/>
          </a:xfrm>
          <a:prstGeom prst="rect">
            <a:avLst/>
          </a:prstGeom>
          <a:ln>
            <a:noFill/>
          </a:ln>
          <a:effectLst>
            <a:softEdge rad="112500"/>
          </a:effectLst>
        </p:spPr>
      </p:pic>
    </p:spTree>
    <p:extLst>
      <p:ext uri="{BB962C8B-B14F-4D97-AF65-F5344CB8AC3E}">
        <p14:creationId xmlns:p14="http://schemas.microsoft.com/office/powerpoint/2010/main" val="13500708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2069414"/>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2019</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5</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23</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，时速</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600km/h</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高速</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磁浮试验样车在</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青岛</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下</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线，我国</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在高速磁浮技术领域实现重大突破。</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填补</a:t>
            </a:r>
            <a:r>
              <a:rPr lang="zh-CN" altLang="en-US" sz="20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高铁和航空运输之间的速度空白</a:t>
            </a: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126" y="1786032"/>
            <a:ext cx="2880000" cy="1620000"/>
          </a:xfrm>
          <a:prstGeom prst="rect">
            <a:avLst/>
          </a:prstGeom>
          <a:ln>
            <a:noFill/>
          </a:ln>
          <a:effectLst>
            <a:softEdge rad="112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74126" y="4052710"/>
            <a:ext cx="2880000" cy="1618560"/>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990570" y="4129371"/>
            <a:ext cx="2880000" cy="1912501"/>
          </a:xfrm>
          <a:prstGeom prst="rect">
            <a:avLst/>
          </a:prstGeom>
          <a:ln>
            <a:noFill/>
          </a:ln>
          <a:effectLst>
            <a:softEdge rad="112500"/>
          </a:effectLst>
        </p:spPr>
      </p:pic>
    </p:spTree>
    <p:extLst>
      <p:ext uri="{BB962C8B-B14F-4D97-AF65-F5344CB8AC3E}">
        <p14:creationId xmlns:p14="http://schemas.microsoft.com/office/powerpoint/2010/main" val="34175189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259155"/>
            <a:ext cx="9144000" cy="3794760"/>
          </a:xfrm>
          <a:prstGeom prst="rect">
            <a:avLst/>
          </a:prstGeom>
        </p:spPr>
      </p:pic>
      <p:sp>
        <p:nvSpPr>
          <p:cNvPr id="9" name="矩形 8"/>
          <p:cNvSpPr/>
          <p:nvPr/>
        </p:nvSpPr>
        <p:spPr bwMode="auto">
          <a:xfrm>
            <a:off x="2" y="5636669"/>
            <a:ext cx="7150441" cy="707886"/>
          </a:xfrm>
          <a:prstGeom prst="rect">
            <a:avLst/>
          </a:prstGeom>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en-US" altLang="zh-CN" sz="4000" b="1" dirty="0" smtClean="0">
                <a:solidFill>
                  <a:srgbClr val="0070C0"/>
                </a:solidFill>
                <a:effectLst>
                  <a:outerShdw blurRad="38100" dist="38100" dir="2700000" algn="tl">
                    <a:srgbClr val="C0C0C0"/>
                  </a:outerShdw>
                </a:effectLst>
                <a:latin typeface="+mn-lt"/>
                <a:ea typeface="微软雅黑" panose="020B0503020204020204" pitchFamily="34" charset="-122"/>
              </a:rPr>
              <a:t>Classification </a:t>
            </a:r>
            <a:r>
              <a:rPr lang="en-US" altLang="zh-CN" sz="4000" b="1" dirty="0" smtClean="0">
                <a:solidFill>
                  <a:srgbClr val="FF0000"/>
                </a:solidFill>
                <a:effectLst>
                  <a:outerShdw blurRad="38100" dist="38100" dir="2700000" algn="tl">
                    <a:srgbClr val="C0C0C0"/>
                  </a:outerShdw>
                </a:effectLst>
                <a:latin typeface="+mn-lt"/>
                <a:ea typeface="微软雅黑" panose="020B0503020204020204" pitchFamily="34" charset="-122"/>
              </a:rPr>
              <a:t>&amp;</a:t>
            </a:r>
            <a:r>
              <a:rPr lang="en-US" altLang="zh-CN" sz="4000" b="1" dirty="0" smtClean="0">
                <a:solidFill>
                  <a:srgbClr val="0070C0"/>
                </a:solidFill>
                <a:effectLst>
                  <a:outerShdw blurRad="38100" dist="38100" dir="2700000" algn="tl">
                    <a:srgbClr val="C0C0C0"/>
                  </a:outerShdw>
                </a:effectLst>
                <a:latin typeface="+mn-lt"/>
                <a:ea typeface="微软雅黑" panose="020B0503020204020204" pitchFamily="34" charset="-122"/>
              </a:rPr>
              <a:t> Foundation</a:t>
            </a:r>
            <a:endParaRPr lang="zh-CN" altLang="en-US" sz="4000" b="1" dirty="0">
              <a:solidFill>
                <a:srgbClr val="0070C0"/>
              </a:solidFill>
              <a:effectLst>
                <a:outerShdw blurRad="38100" dist="38100" dir="2700000" algn="tl">
                  <a:srgbClr val="C0C0C0"/>
                </a:outerShdw>
              </a:effectLst>
              <a:latin typeface="+mn-lt"/>
              <a:ea typeface="微软雅黑" panose="020B0503020204020204" pitchFamily="34" charset="-122"/>
            </a:endParaRPr>
          </a:p>
        </p:txBody>
      </p:sp>
      <p:sp>
        <p:nvSpPr>
          <p:cNvPr id="8" name="矩形 7">
            <a:hlinkClick r:id="rId4" action="ppaction://hlinksldjump"/>
          </p:cNvPr>
          <p:cNvSpPr>
            <a:spLocks/>
          </p:cNvSpPr>
          <p:nvPr/>
        </p:nvSpPr>
        <p:spPr bwMode="auto">
          <a:xfrm>
            <a:off x="3756454" y="519882"/>
            <a:ext cx="5387546" cy="646331"/>
          </a:xfrm>
          <a:prstGeom prst="rect">
            <a:avLst/>
          </a:prstGeom>
          <a:effectLst>
            <a:glow>
              <a:schemeClr val="accent1">
                <a:alpha val="40000"/>
              </a:schemeClr>
            </a:glow>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3600" b="1"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a:t>
            </a:r>
            <a:r>
              <a:rPr lang="zh-CN" altLang="en-US" sz="3600" b="1"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列车分类</a:t>
            </a:r>
            <a:r>
              <a:rPr lang="zh-CN" altLang="en-US" sz="3600" b="1"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与</a:t>
            </a:r>
            <a:r>
              <a:rPr lang="zh-CN" altLang="en-US" sz="3600" b="1"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基础</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4357816" y="1446633"/>
            <a:ext cx="4145509" cy="3377464"/>
          </a:xfrm>
          <a:prstGeom prst="rect">
            <a:avLst/>
          </a:prstGeom>
          <a:noFill/>
          <a:ln>
            <a:noFill/>
          </a:ln>
          <a:effectLst/>
        </p:spPr>
        <p:txBody>
          <a:bodyPr wrap="square" lIns="90000" tIns="46800" rIns="90000" bIns="46800" rtlCol="0">
            <a:spAutoFit/>
          </a:bodyPr>
          <a:lstStyle/>
          <a:p>
            <a:pPr algn="just">
              <a:spcAft>
                <a:spcPts val="1000"/>
              </a:spcAft>
              <a:defRPr/>
            </a:pP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2021</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年</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月</a:t>
            </a:r>
            <a:r>
              <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13</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日，</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具有完全自主知识产权的</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高温超导高速磁浮</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工程化样车及试验线在</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西南交通大学</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正式启用</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世界</a:t>
            </a:r>
            <a:r>
              <a:rPr lang="zh-CN" altLang="en-US" sz="20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首条高温超导高速磁浮真车验证</a:t>
            </a:r>
            <a:r>
              <a:rPr lang="zh-CN" altLang="en-US"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线</a:t>
            </a:r>
            <a:endParaRPr lang="en-US" altLang="zh-CN" sz="20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gn="just">
              <a:spcAft>
                <a:spcPts val="1000"/>
              </a:spcAft>
              <a:defRPr/>
            </a:pP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设计</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时速为</a:t>
            </a:r>
            <a:r>
              <a:rPr lang="en-US" altLang="zh-CN" sz="20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620km/h</a:t>
            </a:r>
          </a:p>
          <a:p>
            <a:pPr algn="just">
              <a:spcAft>
                <a:spcPts val="1000"/>
              </a:spcAft>
              <a:defRPr/>
            </a:pPr>
            <a:r>
              <a:rPr lang="zh-CN" altLang="en-US"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全</a:t>
            </a:r>
            <a:r>
              <a:rPr lang="zh-CN" altLang="en-US" sz="2000" b="1" spc="200" dirty="0">
                <a:solidFill>
                  <a:srgbClr val="FF6600"/>
                </a:solidFill>
                <a:effectLst>
                  <a:outerShdw blurRad="38100" dist="38100" dir="2700000" algn="tl">
                    <a:srgbClr val="C0C0C0"/>
                  </a:outerShdw>
                </a:effectLst>
                <a:latin typeface="+mn-lt"/>
                <a:ea typeface="微软雅黑 Light" panose="020B0502040204020203" pitchFamily="34" charset="-122"/>
              </a:rPr>
              <a:t>碳纤维</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轻量化</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车体</a:t>
            </a:r>
            <a:endParaRPr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lgn="just">
              <a:spcAft>
                <a:spcPts val="1000"/>
              </a:spcAft>
              <a:defRPr/>
            </a:pP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低</a:t>
            </a:r>
            <a:r>
              <a:rPr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阻力头</a:t>
            </a:r>
            <a:r>
              <a:rPr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型</a:t>
            </a:r>
            <a:endParaRPr lang="en-US" altLang="zh-CN" sz="20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126" y="1785306"/>
            <a:ext cx="2520000" cy="1418953"/>
          </a:xfrm>
          <a:prstGeom prst="rect">
            <a:avLst/>
          </a:prstGeom>
          <a:ln>
            <a:noFill/>
          </a:ln>
          <a:effectLst>
            <a:softEdge rad="1125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274126" y="3424743"/>
            <a:ext cx="2520000" cy="2415000"/>
          </a:xfrm>
          <a:prstGeom prst="rect">
            <a:avLst/>
          </a:prstGeom>
          <a:ln>
            <a:noFill/>
          </a:ln>
          <a:effectLst>
            <a:softEdge rad="112500"/>
          </a:effec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990570" y="4871270"/>
            <a:ext cx="2880000" cy="1600000"/>
          </a:xfrm>
          <a:prstGeom prst="rect">
            <a:avLst/>
          </a:prstGeom>
          <a:ln>
            <a:noFill/>
          </a:ln>
          <a:effectLst>
            <a:softEdge rad="112500"/>
          </a:effectLst>
        </p:spPr>
      </p:pic>
    </p:spTree>
    <p:extLst>
      <p:ext uri="{BB962C8B-B14F-4D97-AF65-F5344CB8AC3E}">
        <p14:creationId xmlns:p14="http://schemas.microsoft.com/office/powerpoint/2010/main" val="1996777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500" fill="hold"/>
                                        <p:tgtEl>
                                          <p:spTgt spid="9"/>
                                        </p:tgtEl>
                                        <p:attrNameLst>
                                          <p:attrName>ppt_w</p:attrName>
                                        </p:attrNameLst>
                                      </p:cBhvr>
                                      <p:tavLst>
                                        <p:tav tm="0">
                                          <p:val>
                                            <p:fltVal val="0"/>
                                          </p:val>
                                        </p:tav>
                                        <p:tav tm="100000">
                                          <p:val>
                                            <p:strVal val="#ppt_w"/>
                                          </p:val>
                                        </p:tav>
                                      </p:tavLst>
                                    </p:anim>
                                    <p:anim calcmode="lin" valueType="num">
                                      <p:cBhvr>
                                        <p:cTn id="14" dur="500" fill="hold"/>
                                        <p:tgtEl>
                                          <p:spTgt spid="9"/>
                                        </p:tgtEl>
                                        <p:attrNameLst>
                                          <p:attrName>ppt_h</p:attrName>
                                        </p:attrNameLst>
                                      </p:cBhvr>
                                      <p:tavLst>
                                        <p:tav tm="0">
                                          <p:val>
                                            <p:fltVal val="0"/>
                                          </p:val>
                                        </p:tav>
                                        <p:tav tm="100000">
                                          <p:val>
                                            <p:strVal val="#ppt_h"/>
                                          </p:val>
                                        </p:tav>
                                      </p:tavLst>
                                    </p:anim>
                                    <p:animEffect transition="in" filter="fade">
                                      <p:cBhvr>
                                        <p:cTn id="15" dur="500"/>
                                        <p:tgtEl>
                                          <p:spTgt spid="9"/>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9.3.2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国内磁浮</a:t>
            </a:r>
            <a:r>
              <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工程化应用</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概况</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3" name="文本框 2"/>
          <p:cNvSpPr txBox="1"/>
          <p:nvPr/>
        </p:nvSpPr>
        <p:spPr>
          <a:xfrm>
            <a:off x="5603557" y="4915500"/>
            <a:ext cx="2357550" cy="586957"/>
          </a:xfrm>
          <a:prstGeom prst="rect">
            <a:avLst/>
          </a:prstGeom>
          <a:noFill/>
          <a:ln>
            <a:noFill/>
          </a:ln>
          <a:effectLst/>
        </p:spPr>
        <p:txBody>
          <a:bodyPr wrap="square" lIns="90000" tIns="46800" rIns="90000" bIns="46800" rtlCol="0">
            <a:spAutoFit/>
          </a:bodyPr>
          <a:lstStyle/>
          <a:p>
            <a:pPr algn="ctr">
              <a:spcAft>
                <a:spcPts val="1000"/>
              </a:spcAft>
              <a:defRPr/>
            </a:pPr>
            <a:r>
              <a:rPr lang="zh-CN" altLang="en-US" sz="3200"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样 车 </a:t>
            </a:r>
            <a:r>
              <a:rPr lang="zh-CN" altLang="en-US" sz="3200"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内 貌</a:t>
            </a:r>
            <a:endParaRPr lang="en-US" altLang="zh-CN" sz="3200" b="1" spc="200" dirty="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1791" y="4115479"/>
            <a:ext cx="3240000" cy="2187000"/>
          </a:xfrm>
          <a:prstGeom prst="rect">
            <a:avLst/>
          </a:prstGeom>
          <a:ln>
            <a:noFill/>
          </a:ln>
          <a:effectLst>
            <a:softEdge rad="112500"/>
          </a:effectLst>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331791" y="1601641"/>
            <a:ext cx="3245070" cy="2160000"/>
          </a:xfrm>
          <a:prstGeom prst="rect">
            <a:avLst/>
          </a:prstGeom>
          <a:ln>
            <a:noFill/>
          </a:ln>
          <a:effectLst>
            <a:softEdge rad="112500"/>
          </a:effectLst>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5181550" y="1601641"/>
            <a:ext cx="3201564" cy="2161056"/>
          </a:xfrm>
          <a:prstGeom prst="rect">
            <a:avLst/>
          </a:prstGeom>
          <a:ln>
            <a:noFill/>
          </a:ln>
          <a:effectLst>
            <a:softEdge rad="112500"/>
          </a:effectLst>
        </p:spPr>
      </p:pic>
    </p:spTree>
    <p:extLst>
      <p:ext uri="{BB962C8B-B14F-4D97-AF65-F5344CB8AC3E}">
        <p14:creationId xmlns:p14="http://schemas.microsoft.com/office/powerpoint/2010/main" val="8073382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 y="2013081"/>
            <a:ext cx="9143999" cy="1296987"/>
          </a:xfrm>
          <a:prstGeom prst="rect">
            <a:avLst/>
          </a:prstGeom>
          <a:noFill/>
          <a:ln w="9525">
            <a:noFill/>
            <a:miter lim="800000"/>
            <a:headEnd/>
            <a:tailEnd/>
          </a:ln>
          <a:effectLst/>
        </p:spPr>
        <p:txBody>
          <a:bodyPr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lnSpc>
                <a:spcPct val="110000"/>
              </a:lnSpc>
              <a:buFont typeface="Wingdings" pitchFamily="2" charset="2"/>
              <a:buNone/>
              <a:defRPr/>
            </a:pPr>
            <a:r>
              <a:rPr kumimoji="1" lang="zh-CN" altLang="en-US" sz="7200" spc="50" dirty="0">
                <a:ln w="11430"/>
                <a:solidFill>
                  <a:srgbClr val="C00000"/>
                </a:solidFill>
                <a:latin typeface="微软雅黑" pitchFamily="34" charset="-122"/>
                <a:ea typeface="微软雅黑" pitchFamily="34" charset="-122"/>
                <a:cs typeface="+mj-cs"/>
              </a:rPr>
              <a:t> </a:t>
            </a:r>
            <a:r>
              <a:rPr kumimoji="1" lang="en-US" altLang="zh-CN" sz="9600" b="1" spc="50" dirty="0" smtClean="0">
                <a:ln w="11430"/>
                <a:solidFill>
                  <a:srgbClr val="FF6600"/>
                </a:solidFill>
                <a:effectLst>
                  <a:outerShdw blurRad="38100" dist="38100" dir="2700000" algn="tl">
                    <a:srgbClr val="000000">
                      <a:alpha val="43137"/>
                    </a:srgbClr>
                  </a:outerShdw>
                </a:effectLst>
                <a:latin typeface="+mn-lt"/>
                <a:ea typeface="微软雅黑" pitchFamily="34" charset="-122"/>
                <a:cs typeface="+mj-cs"/>
              </a:rPr>
              <a:t>The End !</a:t>
            </a:r>
            <a:endParaRPr kumimoji="1" lang="en-US" altLang="zh-CN" sz="9600" b="1" spc="50" dirty="0">
              <a:ln w="11430"/>
              <a:solidFill>
                <a:srgbClr val="FF6600"/>
              </a:solidFill>
              <a:effectLst>
                <a:outerShdw blurRad="38100" dist="38100" dir="2700000" algn="tl">
                  <a:srgbClr val="000000">
                    <a:alpha val="43137"/>
                  </a:srgbClr>
                </a:outerShdw>
              </a:effectLst>
              <a:latin typeface="+mn-lt"/>
              <a:ea typeface="微软雅黑" pitchFamily="34" charset="-122"/>
              <a:cs typeface="+mj-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zh-CN" altLang="en-US" sz="3200" b="1" dirty="0" smtClean="0">
                <a:solidFill>
                  <a:schemeClr val="tx2"/>
                </a:solidFill>
                <a:latin typeface="微软雅黑 Light" panose="020B0502040204020203" pitchFamily="34" charset="-122"/>
                <a:ea typeface="微软雅黑 Light" panose="020B0502040204020203" pitchFamily="34" charset="-122"/>
              </a:rPr>
              <a:t>课 后 </a:t>
            </a:r>
            <a:r>
              <a:rPr lang="zh-CN" altLang="en-US" sz="3200" b="1" dirty="0" smtClean="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作 业</a:t>
            </a:r>
            <a:endParaRPr lang="zh-CN" altLang="en-US" sz="3200" b="1" spc="200" dirty="0">
              <a:solidFill>
                <a:srgbClr val="FF66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 name="文本框 2"/>
          <p:cNvSpPr txBox="1"/>
          <p:nvPr/>
        </p:nvSpPr>
        <p:spPr>
          <a:xfrm>
            <a:off x="966916" y="1427583"/>
            <a:ext cx="8177084" cy="3377464"/>
          </a:xfrm>
          <a:prstGeom prst="rect">
            <a:avLst/>
          </a:prstGeom>
          <a:noFill/>
          <a:ln>
            <a:noFill/>
          </a:ln>
          <a:effectLst/>
        </p:spPr>
        <p:txBody>
          <a:bodyPr wrap="square" lIns="90000" tIns="46800" rIns="90000" bIns="46800" rtlCol="0">
            <a:spAutoFit/>
          </a:bodyPr>
          <a:lstStyle/>
          <a:p>
            <a:pPr algn="just">
              <a:lnSpc>
                <a:spcPct val="150000"/>
              </a:lnSpc>
              <a:spcAft>
                <a:spcPts val="1000"/>
              </a:spcAft>
              <a:defRPr/>
            </a:pPr>
            <a:r>
              <a:rPr lang="en-US" altLang="zh-CN"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1.  </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什么</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是</a:t>
            </a:r>
            <a:r>
              <a:rPr lang="zh-CN" altLang="en-US"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磁浮交通</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lvl="0" algn="just">
              <a:lnSpc>
                <a:spcPct val="150000"/>
              </a:lnSpc>
              <a:spcAft>
                <a:spcPts val="1000"/>
              </a:spcAft>
              <a:defRPr/>
            </a:pPr>
            <a:r>
              <a:rPr lang="en-US" altLang="zh-CN"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2</a:t>
            </a:r>
            <a:r>
              <a:rPr lang="en-US" altLang="zh-CN" sz="2400" b="1" spc="200" dirty="0" smtClean="0">
                <a:solidFill>
                  <a:srgbClr val="0070C0"/>
                </a:solidFill>
                <a:effectLst>
                  <a:outerShdw blurRad="38100" dist="38100" dir="2700000" algn="tl">
                    <a:srgbClr val="C0C0C0"/>
                  </a:outerShdw>
                </a:effectLst>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磁浮列车如何</a:t>
            </a:r>
            <a:r>
              <a:rPr lang="zh-CN" altLang="en-US" sz="2400" b="1" spc="200" dirty="0" smtClean="0">
                <a:solidFill>
                  <a:srgbClr val="FF0000"/>
                </a:solidFill>
                <a:effectLst>
                  <a:outerShdw blurRad="38100" dist="38100" dir="2700000" algn="tl">
                    <a:srgbClr val="C0C0C0"/>
                  </a:outerShdw>
                </a:effectLst>
                <a:latin typeface="Times New Roman"/>
                <a:ea typeface="微软雅黑 Light" panose="020B0502040204020203" pitchFamily="34" charset="-122"/>
              </a:rPr>
              <a:t>分类</a:t>
            </a:r>
            <a:r>
              <a:rPr lang="zh-CN" altLang="en-US"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a:t>
            </a:r>
            <a:endParaRPr lang="en-US" altLang="zh-CN"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endParaRPr>
          </a:p>
          <a:p>
            <a:pPr lvl="0" algn="just">
              <a:lnSpc>
                <a:spcPct val="150000"/>
              </a:lnSpc>
              <a:spcAft>
                <a:spcPts val="1000"/>
              </a:spcAft>
              <a:defRPr/>
            </a:pPr>
            <a:r>
              <a:rPr lang="en-US" altLang="zh-CN"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3</a:t>
            </a:r>
            <a:r>
              <a:rPr lang="en-US" altLang="zh-CN" sz="2400" b="1" spc="200" dirty="0" smtClean="0">
                <a:solidFill>
                  <a:srgbClr val="0070C0"/>
                </a:solidFill>
                <a:effectLst>
                  <a:outerShdw blurRad="38100" dist="38100" dir="2700000" algn="tl">
                    <a:srgbClr val="C0C0C0"/>
                  </a:outerShdw>
                </a:effectLst>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简述</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电磁</a:t>
            </a:r>
            <a:r>
              <a:rPr lang="zh-CN" altLang="en-US" sz="2400" b="1" spc="200" dirty="0">
                <a:solidFill>
                  <a:srgbClr val="FF6600"/>
                </a:solidFill>
                <a:effectLst>
                  <a:outerShdw blurRad="38100" dist="38100" dir="2700000" algn="tl">
                    <a:srgbClr val="C0C0C0"/>
                  </a:outerShdw>
                </a:effectLst>
                <a:latin typeface="+mn-lt"/>
                <a:ea typeface="微软雅黑 Light" panose="020B0502040204020203" pitchFamily="34" charset="-122"/>
              </a:rPr>
              <a:t>吸力</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型</a:t>
            </a:r>
            <a:r>
              <a:rPr lang="zh-CN" altLang="en-US"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低速</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磁浮列车的</a:t>
            </a:r>
            <a:r>
              <a:rPr lang="zh-CN" altLang="en-US"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悬浮、导向原理</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lvl="0" algn="just">
              <a:lnSpc>
                <a:spcPct val="150000"/>
              </a:lnSpc>
              <a:spcAft>
                <a:spcPts val="1000"/>
              </a:spcAft>
              <a:defRPr/>
            </a:pPr>
            <a:r>
              <a:rPr lang="en-US" altLang="zh-CN"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4</a:t>
            </a:r>
            <a:r>
              <a:rPr lang="en-US" altLang="zh-CN" sz="2400" b="1" spc="200" dirty="0" smtClean="0">
                <a:solidFill>
                  <a:srgbClr val="0070C0"/>
                </a:solidFill>
                <a:effectLst>
                  <a:outerShdw blurRad="38100" dist="38100" dir="2700000" algn="tl">
                    <a:srgbClr val="C0C0C0"/>
                  </a:outerShdw>
                </a:effectLst>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简述</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电动</a:t>
            </a:r>
            <a:r>
              <a:rPr lang="zh-CN" altLang="en-US" sz="2400" b="1" spc="200" dirty="0">
                <a:solidFill>
                  <a:srgbClr val="FF6600"/>
                </a:solidFill>
                <a:effectLst>
                  <a:outerShdw blurRad="38100" dist="38100" dir="2700000" algn="tl">
                    <a:srgbClr val="C0C0C0"/>
                  </a:outerShdw>
                </a:effectLst>
                <a:latin typeface="+mn-lt"/>
                <a:ea typeface="微软雅黑 Light" panose="020B0502040204020203" pitchFamily="34" charset="-122"/>
              </a:rPr>
              <a:t>斥力</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型磁浮</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列车的</a:t>
            </a:r>
            <a:r>
              <a:rPr lang="zh-CN" altLang="en-US"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悬浮原理</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lvl="0" algn="just">
              <a:lnSpc>
                <a:spcPct val="150000"/>
              </a:lnSpc>
              <a:spcAft>
                <a:spcPts val="1000"/>
              </a:spcAft>
              <a:defRPr/>
            </a:pPr>
            <a:r>
              <a:rPr lang="en-US" altLang="zh-CN" sz="2400" b="1" spc="200" dirty="0" smtClean="0">
                <a:solidFill>
                  <a:srgbClr val="0070C0"/>
                </a:solidFill>
                <a:effectLst>
                  <a:outerShdw blurRad="38100" dist="38100" dir="2700000" algn="tl">
                    <a:srgbClr val="C0C0C0"/>
                  </a:outerShdw>
                </a:effectLst>
                <a:latin typeface="Times New Roman"/>
                <a:ea typeface="微软雅黑 Light" panose="020B0502040204020203" pitchFamily="34" charset="-122"/>
              </a:rPr>
              <a:t>5</a:t>
            </a:r>
            <a:r>
              <a:rPr lang="en-US" altLang="zh-CN" sz="2400" b="1" spc="200" dirty="0" smtClean="0">
                <a:solidFill>
                  <a:srgbClr val="0070C0"/>
                </a:solidFill>
                <a:effectLst>
                  <a:outerShdw blurRad="38100" dist="38100" dir="2700000" algn="tl">
                    <a:srgbClr val="C0C0C0"/>
                  </a:outerShdw>
                </a:effectLst>
                <a:ea typeface="微软雅黑 Light" panose="020B0502040204020203" pitchFamily="34" charset="-122"/>
              </a:rPr>
              <a:t>. </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简述</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磁浮</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列车</a:t>
            </a:r>
            <a:r>
              <a:rPr lang="zh-CN" altLang="en-US" sz="24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直线电机</a:t>
            </a:r>
            <a:r>
              <a:rPr lang="zh-CN" altLang="en-US" sz="24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的</a:t>
            </a:r>
            <a:r>
              <a:rPr lang="zh-CN" altLang="en-US" sz="2400" b="1" spc="200" dirty="0" smtClean="0">
                <a:solidFill>
                  <a:srgbClr val="FF0000"/>
                </a:solidFill>
                <a:effectLst>
                  <a:outerShdw blurRad="38100" dist="38100" dir="2700000" algn="tl">
                    <a:srgbClr val="C0C0C0"/>
                  </a:outerShdw>
                </a:effectLst>
                <a:latin typeface="+mn-lt"/>
                <a:ea typeface="微软雅黑 Light" panose="020B0502040204020203" pitchFamily="34" charset="-122"/>
              </a:rPr>
              <a:t>工作</a:t>
            </a:r>
            <a:r>
              <a:rPr lang="zh-CN" altLang="en-US" sz="2400" b="1" spc="200" dirty="0">
                <a:solidFill>
                  <a:srgbClr val="FF0000"/>
                </a:solidFill>
                <a:effectLst>
                  <a:outerShdw blurRad="38100" dist="38100" dir="2700000" algn="tl">
                    <a:srgbClr val="C0C0C0"/>
                  </a:outerShdw>
                </a:effectLst>
                <a:latin typeface="+mn-lt"/>
                <a:ea typeface="微软雅黑 Light" panose="020B0502040204020203" pitchFamily="34" charset="-122"/>
              </a:rPr>
              <a:t>原理</a:t>
            </a:r>
            <a:r>
              <a:rPr lang="zh-CN" altLang="en-US" sz="2400" b="1" spc="200" dirty="0">
                <a:solidFill>
                  <a:srgbClr val="0070C0"/>
                </a:solidFill>
                <a:effectLst>
                  <a:outerShdw blurRad="38100" dist="38100" dir="2700000" algn="tl">
                    <a:srgbClr val="C0C0C0"/>
                  </a:outerShdw>
                </a:effectLst>
                <a:latin typeface="+mn-lt"/>
                <a:ea typeface="微软雅黑 Light" panose="020B0502040204020203" pitchFamily="34" charset="-122"/>
              </a:rPr>
              <a:t>。</a:t>
            </a:r>
            <a:endParaRPr lang="en-US" altLang="zh-CN" sz="2400" b="1" spc="200" dirty="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40889133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1"/>
          <p:cNvSpPr txBox="1">
            <a:spLocks noChangeArrowheads="1"/>
          </p:cNvSpPr>
          <p:nvPr/>
        </p:nvSpPr>
        <p:spPr bwMode="auto">
          <a:xfrm>
            <a:off x="879475" y="2001838"/>
            <a:ext cx="14065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4664" tIns="42332" rIns="84664" bIns="42332">
            <a:spAutoFit/>
          </a:bodyP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eaLnBrk="1" hangingPunct="1">
              <a:lnSpc>
                <a:spcPct val="100000"/>
              </a:lnSpc>
              <a:spcBef>
                <a:spcPct val="50000"/>
              </a:spcBef>
              <a:buClrTx/>
              <a:buFontTx/>
              <a:buNone/>
            </a:pPr>
            <a:endParaRPr kumimoji="0" lang="zh-CN" altLang="zh-CN" sz="1900">
              <a:solidFill>
                <a:schemeClr val="accent2"/>
              </a:solidFill>
              <a:latin typeface="Verdana" panose="020B0604030504040204" pitchFamily="34" charset="0"/>
              <a:ea typeface="宋体" panose="02010600030101010101" pitchFamily="2" charset="-122"/>
            </a:endParaRPr>
          </a:p>
        </p:txBody>
      </p:sp>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a:t>
            </a:r>
            <a:r>
              <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分类与</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基础</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3" name="组合 2"/>
          <p:cNvGrpSpPr/>
          <p:nvPr/>
        </p:nvGrpSpPr>
        <p:grpSpPr>
          <a:xfrm>
            <a:off x="879475" y="1352030"/>
            <a:ext cx="7813675" cy="1324369"/>
            <a:chOff x="879475" y="1352030"/>
            <a:chExt cx="7813675" cy="1324369"/>
          </a:xfrm>
        </p:grpSpPr>
        <p:sp>
          <p:nvSpPr>
            <p:cNvPr id="4" name="Text Box 2"/>
            <p:cNvSpPr txBox="1">
              <a:spLocks noChangeArrowheads="1"/>
            </p:cNvSpPr>
            <p:nvPr/>
          </p:nvSpPr>
          <p:spPr bwMode="auto">
            <a:xfrm>
              <a:off x="879475" y="1352030"/>
              <a:ext cx="1888439"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磁浮交通  </a:t>
              </a:r>
              <a:endParaRPr kumimoji="1" lang="en-US" altLang="zh-CN" b="1" spc="200" dirty="0" smtClean="0">
                <a:solidFill>
                  <a:srgbClr val="FF660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5" name="Text Box 2"/>
            <p:cNvSpPr txBox="1">
              <a:spLocks noChangeArrowheads="1"/>
            </p:cNvSpPr>
            <p:nvPr/>
          </p:nvSpPr>
          <p:spPr bwMode="auto">
            <a:xfrm>
              <a:off x="1631092" y="2214734"/>
              <a:ext cx="7062058"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以</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磁浮车辆</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为运载工具的</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非接触式</a:t>
              </a: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轨道交通</a:t>
              </a:r>
              <a:endParaRPr kumimoji="1"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grpSp>
        <p:nvGrpSpPr>
          <p:cNvPr id="8" name="组合 7"/>
          <p:cNvGrpSpPr/>
          <p:nvPr/>
        </p:nvGrpSpPr>
        <p:grpSpPr>
          <a:xfrm>
            <a:off x="879475" y="3116445"/>
            <a:ext cx="7395432" cy="3268834"/>
            <a:chOff x="879475" y="3116445"/>
            <a:chExt cx="7395432" cy="3268834"/>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475" y="3574447"/>
              <a:ext cx="4572000" cy="2133600"/>
            </a:xfrm>
            <a:prstGeom prst="rect">
              <a:avLst/>
            </a:prstGeom>
            <a:ln>
              <a:noFill/>
            </a:ln>
            <a:effectLst>
              <a:softEdge rad="112500"/>
            </a:effectLst>
          </p:spPr>
        </p:pic>
        <p:sp>
          <p:nvSpPr>
            <p:cNvPr id="6" name="Text Box 2"/>
            <p:cNvSpPr txBox="1">
              <a:spLocks noChangeArrowheads="1"/>
            </p:cNvSpPr>
            <p:nvPr/>
          </p:nvSpPr>
          <p:spPr bwMode="auto">
            <a:xfrm>
              <a:off x="6332925" y="3116445"/>
              <a:ext cx="1806059"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r">
                <a:defRPr/>
              </a:pPr>
              <a:r>
                <a:rPr lang="zh-CN" altLang="en-US"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系统构成</a:t>
              </a:r>
              <a:endParaRPr kumimoji="1" lang="en-US" altLang="zh-CN" b="1" spc="200" dirty="0" smtClean="0">
                <a:solidFill>
                  <a:schemeClr val="tx2"/>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sp>
          <p:nvSpPr>
            <p:cNvPr id="7" name="Text Box 2"/>
            <p:cNvSpPr txBox="1">
              <a:spLocks noChangeArrowheads="1"/>
            </p:cNvSpPr>
            <p:nvPr/>
          </p:nvSpPr>
          <p:spPr bwMode="auto">
            <a:xfrm>
              <a:off x="6197001" y="4076955"/>
              <a:ext cx="2077906" cy="2308324"/>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marL="342900" indent="-342900">
                <a:lnSpc>
                  <a:spcPct val="150000"/>
                </a:lnSpc>
                <a:buFont typeface="Wingdings" panose="05000000000000000000" pitchFamily="2" charset="2"/>
                <a:buChar char="Ø"/>
                <a:defRPr/>
              </a:pPr>
              <a:r>
                <a:rPr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磁浮列车</a:t>
              </a:r>
              <a:endPar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Ø"/>
                <a:defRPr/>
              </a:pPr>
              <a:r>
                <a:rPr kumimoji="1"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磁浮轨道</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Ø"/>
                <a:defRPr/>
              </a:pPr>
              <a:r>
                <a:rPr kumimoji="1"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驱动系统</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marL="342900" indent="-342900">
                <a:lnSpc>
                  <a:spcPct val="150000"/>
                </a:lnSpc>
                <a:buFont typeface="Wingdings" panose="05000000000000000000" pitchFamily="2" charset="2"/>
                <a:buChar char="Ø"/>
                <a:defRPr/>
              </a:pPr>
              <a:r>
                <a:rPr kumimoji="1" lang="zh-CN" altLang="en-US" sz="2400" b="1" spc="200" dirty="0" smtClean="0">
                  <a:solidFill>
                    <a:schemeClr val="tx2"/>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 </a:t>
              </a:r>
              <a:r>
                <a:rPr kumimoji="1"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运</a:t>
              </a:r>
              <a:r>
                <a:rPr kumimoji="1" lang="zh-CN" altLang="en-US" sz="2400"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控系统</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磁浮列车分类</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grpSp>
        <p:nvGrpSpPr>
          <p:cNvPr id="10" name="组合 9"/>
          <p:cNvGrpSpPr/>
          <p:nvPr/>
        </p:nvGrpSpPr>
        <p:grpSpPr>
          <a:xfrm>
            <a:off x="2176019" y="1699617"/>
            <a:ext cx="4474040" cy="4487848"/>
            <a:chOff x="3850361" y="1383943"/>
            <a:chExt cx="4474040" cy="4487848"/>
          </a:xfrm>
        </p:grpSpPr>
        <p:sp>
          <p:nvSpPr>
            <p:cNvPr id="11" name="Freeform 5"/>
            <p:cNvSpPr/>
            <p:nvPr/>
          </p:nvSpPr>
          <p:spPr bwMode="auto">
            <a:xfrm>
              <a:off x="3872379" y="1383943"/>
              <a:ext cx="2161524" cy="2161524"/>
            </a:xfrm>
            <a:custGeom>
              <a:avLst/>
              <a:gdLst/>
              <a:ahLst/>
              <a:cxnLst>
                <a:cxn ang="0">
                  <a:pos x="673" y="233"/>
                </a:cxn>
                <a:cxn ang="0">
                  <a:pos x="233" y="233"/>
                </a:cxn>
                <a:cxn ang="0">
                  <a:pos x="233" y="673"/>
                </a:cxn>
                <a:cxn ang="0">
                  <a:pos x="0" y="905"/>
                </a:cxn>
                <a:cxn ang="0">
                  <a:pos x="905" y="905"/>
                </a:cxn>
                <a:cxn ang="0">
                  <a:pos x="905" y="0"/>
                </a:cxn>
                <a:cxn ang="0">
                  <a:pos x="673" y="233"/>
                </a:cxn>
              </a:cxnLst>
              <a:rect l="0" t="0" r="r" b="b"/>
              <a:pathLst>
                <a:path w="905" h="905">
                  <a:moveTo>
                    <a:pt x="673" y="233"/>
                  </a:moveTo>
                  <a:lnTo>
                    <a:pt x="233" y="233"/>
                  </a:lnTo>
                  <a:lnTo>
                    <a:pt x="233" y="673"/>
                  </a:lnTo>
                  <a:lnTo>
                    <a:pt x="0" y="905"/>
                  </a:lnTo>
                  <a:lnTo>
                    <a:pt x="905" y="905"/>
                  </a:lnTo>
                  <a:lnTo>
                    <a:pt x="905" y="0"/>
                  </a:lnTo>
                  <a:lnTo>
                    <a:pt x="673" y="233"/>
                  </a:lnTo>
                  <a:close/>
                </a:path>
              </a:pathLst>
            </a:custGeom>
            <a:solidFill>
              <a:srgbClr val="025483"/>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12" name="Freeform 6"/>
            <p:cNvSpPr/>
            <p:nvPr/>
          </p:nvSpPr>
          <p:spPr bwMode="auto">
            <a:xfrm>
              <a:off x="6162877" y="1383943"/>
              <a:ext cx="2161524" cy="2161524"/>
            </a:xfrm>
            <a:custGeom>
              <a:avLst/>
              <a:gdLst/>
              <a:ahLst/>
              <a:cxnLst>
                <a:cxn ang="0">
                  <a:pos x="672" y="673"/>
                </a:cxn>
                <a:cxn ang="0">
                  <a:pos x="672" y="233"/>
                </a:cxn>
                <a:cxn ang="0">
                  <a:pos x="232" y="233"/>
                </a:cxn>
                <a:cxn ang="0">
                  <a:pos x="0" y="0"/>
                </a:cxn>
                <a:cxn ang="0">
                  <a:pos x="0" y="905"/>
                </a:cxn>
                <a:cxn ang="0">
                  <a:pos x="905" y="905"/>
                </a:cxn>
                <a:cxn ang="0">
                  <a:pos x="672" y="673"/>
                </a:cxn>
              </a:cxnLst>
              <a:rect l="0" t="0" r="r" b="b"/>
              <a:pathLst>
                <a:path w="905" h="905">
                  <a:moveTo>
                    <a:pt x="672" y="673"/>
                  </a:moveTo>
                  <a:lnTo>
                    <a:pt x="672" y="233"/>
                  </a:lnTo>
                  <a:lnTo>
                    <a:pt x="232" y="233"/>
                  </a:lnTo>
                  <a:lnTo>
                    <a:pt x="0" y="0"/>
                  </a:lnTo>
                  <a:lnTo>
                    <a:pt x="0" y="905"/>
                  </a:lnTo>
                  <a:lnTo>
                    <a:pt x="905" y="905"/>
                  </a:lnTo>
                  <a:lnTo>
                    <a:pt x="672" y="673"/>
                  </a:lnTo>
                  <a:close/>
                </a:path>
              </a:pathLst>
            </a:custGeom>
            <a:solidFill>
              <a:srgbClr val="025483"/>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13" name="Freeform 7"/>
            <p:cNvSpPr/>
            <p:nvPr/>
          </p:nvSpPr>
          <p:spPr bwMode="auto">
            <a:xfrm>
              <a:off x="3850361" y="3710267"/>
              <a:ext cx="2161524" cy="2161524"/>
            </a:xfrm>
            <a:custGeom>
              <a:avLst/>
              <a:gdLst/>
              <a:ahLst/>
              <a:cxnLst>
                <a:cxn ang="0">
                  <a:pos x="0" y="0"/>
                </a:cxn>
                <a:cxn ang="0">
                  <a:pos x="233" y="232"/>
                </a:cxn>
                <a:cxn ang="0">
                  <a:pos x="233" y="672"/>
                </a:cxn>
                <a:cxn ang="0">
                  <a:pos x="673" y="672"/>
                </a:cxn>
                <a:cxn ang="0">
                  <a:pos x="905" y="905"/>
                </a:cxn>
                <a:cxn ang="0">
                  <a:pos x="905" y="0"/>
                </a:cxn>
                <a:cxn ang="0">
                  <a:pos x="0" y="0"/>
                </a:cxn>
              </a:cxnLst>
              <a:rect l="0" t="0" r="r" b="b"/>
              <a:pathLst>
                <a:path w="905" h="905">
                  <a:moveTo>
                    <a:pt x="0" y="0"/>
                  </a:moveTo>
                  <a:lnTo>
                    <a:pt x="233" y="232"/>
                  </a:lnTo>
                  <a:lnTo>
                    <a:pt x="233" y="672"/>
                  </a:lnTo>
                  <a:lnTo>
                    <a:pt x="673" y="672"/>
                  </a:lnTo>
                  <a:lnTo>
                    <a:pt x="905" y="905"/>
                  </a:lnTo>
                  <a:lnTo>
                    <a:pt x="905" y="0"/>
                  </a:lnTo>
                  <a:lnTo>
                    <a:pt x="0" y="0"/>
                  </a:lnTo>
                  <a:close/>
                </a:path>
              </a:pathLst>
            </a:custGeom>
            <a:solidFill>
              <a:srgbClr val="025483"/>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14" name="Freeform 8"/>
            <p:cNvSpPr/>
            <p:nvPr/>
          </p:nvSpPr>
          <p:spPr bwMode="auto">
            <a:xfrm>
              <a:off x="6162877" y="3710267"/>
              <a:ext cx="2161524" cy="2161524"/>
            </a:xfrm>
            <a:custGeom>
              <a:avLst/>
              <a:gdLst/>
              <a:ahLst/>
              <a:cxnLst>
                <a:cxn ang="0">
                  <a:pos x="0" y="0"/>
                </a:cxn>
                <a:cxn ang="0">
                  <a:pos x="0" y="905"/>
                </a:cxn>
                <a:cxn ang="0">
                  <a:pos x="232" y="672"/>
                </a:cxn>
                <a:cxn ang="0">
                  <a:pos x="672" y="672"/>
                </a:cxn>
                <a:cxn ang="0">
                  <a:pos x="672" y="232"/>
                </a:cxn>
                <a:cxn ang="0">
                  <a:pos x="905" y="0"/>
                </a:cxn>
                <a:cxn ang="0">
                  <a:pos x="0" y="0"/>
                </a:cxn>
              </a:cxnLst>
              <a:rect l="0" t="0" r="r" b="b"/>
              <a:pathLst>
                <a:path w="905" h="905">
                  <a:moveTo>
                    <a:pt x="0" y="0"/>
                  </a:moveTo>
                  <a:lnTo>
                    <a:pt x="0" y="905"/>
                  </a:lnTo>
                  <a:lnTo>
                    <a:pt x="232" y="672"/>
                  </a:lnTo>
                  <a:lnTo>
                    <a:pt x="672" y="672"/>
                  </a:lnTo>
                  <a:lnTo>
                    <a:pt x="672" y="232"/>
                  </a:lnTo>
                  <a:lnTo>
                    <a:pt x="905" y="0"/>
                  </a:lnTo>
                  <a:lnTo>
                    <a:pt x="0" y="0"/>
                  </a:lnTo>
                  <a:close/>
                </a:path>
              </a:pathLst>
            </a:custGeom>
            <a:solidFill>
              <a:srgbClr val="025483"/>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grpSp>
          <p:nvGrpSpPr>
            <p:cNvPr id="15" name="Group 44"/>
            <p:cNvGrpSpPr/>
            <p:nvPr/>
          </p:nvGrpSpPr>
          <p:grpSpPr>
            <a:xfrm>
              <a:off x="6855700" y="4514723"/>
              <a:ext cx="555167" cy="555025"/>
              <a:chOff x="5076947" y="3579516"/>
              <a:chExt cx="369000" cy="368905"/>
            </a:xfrm>
          </p:grpSpPr>
          <p:sp>
            <p:nvSpPr>
              <p:cNvPr id="28" name="Freeform 9"/>
              <p:cNvSpPr>
                <a:spLocks noEditPoints="1"/>
              </p:cNvSpPr>
              <p:nvPr/>
            </p:nvSpPr>
            <p:spPr bwMode="auto">
              <a:xfrm>
                <a:off x="5152258" y="3579516"/>
                <a:ext cx="288925" cy="163513"/>
              </a:xfrm>
              <a:custGeom>
                <a:avLst/>
                <a:gdLst/>
                <a:ahLst/>
                <a:cxnLst>
                  <a:cxn ang="0">
                    <a:pos x="40" y="55"/>
                  </a:cxn>
                  <a:cxn ang="0">
                    <a:pos x="41" y="55"/>
                  </a:cxn>
                  <a:cxn ang="0">
                    <a:pos x="95" y="55"/>
                  </a:cxn>
                  <a:cxn ang="0">
                    <a:pos x="97" y="55"/>
                  </a:cxn>
                  <a:cxn ang="0">
                    <a:pos x="97" y="53"/>
                  </a:cxn>
                  <a:cxn ang="0">
                    <a:pos x="78" y="15"/>
                  </a:cxn>
                  <a:cxn ang="0">
                    <a:pos x="38" y="0"/>
                  </a:cxn>
                  <a:cxn ang="0">
                    <a:pos x="1" y="13"/>
                  </a:cxn>
                  <a:cxn ang="0">
                    <a:pos x="0" y="15"/>
                  </a:cxn>
                  <a:cxn ang="0">
                    <a:pos x="1" y="16"/>
                  </a:cxn>
                  <a:cxn ang="0">
                    <a:pos x="40" y="55"/>
                  </a:cxn>
                  <a:cxn ang="0">
                    <a:pos x="32" y="34"/>
                  </a:cxn>
                  <a:cxn ang="0">
                    <a:pos x="48" y="11"/>
                  </a:cxn>
                  <a:cxn ang="0">
                    <a:pos x="53" y="12"/>
                  </a:cxn>
                  <a:cxn ang="0">
                    <a:pos x="36" y="38"/>
                  </a:cxn>
                  <a:cxn ang="0">
                    <a:pos x="32" y="34"/>
                  </a:cxn>
                  <a:cxn ang="0">
                    <a:pos x="38" y="10"/>
                  </a:cxn>
                  <a:cxn ang="0">
                    <a:pos x="40" y="10"/>
                  </a:cxn>
                  <a:cxn ang="0">
                    <a:pos x="27" y="29"/>
                  </a:cxn>
                  <a:cxn ang="0">
                    <a:pos x="23" y="25"/>
                  </a:cxn>
                  <a:cxn ang="0">
                    <a:pos x="33" y="10"/>
                  </a:cxn>
                  <a:cxn ang="0">
                    <a:pos x="38" y="10"/>
                  </a:cxn>
                  <a:cxn ang="0">
                    <a:pos x="23" y="12"/>
                  </a:cxn>
                  <a:cxn ang="0">
                    <a:pos x="18" y="19"/>
                  </a:cxn>
                  <a:cxn ang="0">
                    <a:pos x="14" y="16"/>
                  </a:cxn>
                  <a:cxn ang="0">
                    <a:pos x="21" y="13"/>
                  </a:cxn>
                  <a:cxn ang="0">
                    <a:pos x="23" y="12"/>
                  </a:cxn>
                  <a:cxn ang="0">
                    <a:pos x="69" y="46"/>
                  </a:cxn>
                  <a:cxn ang="0">
                    <a:pos x="79" y="31"/>
                  </a:cxn>
                  <a:cxn ang="0">
                    <a:pos x="81" y="34"/>
                  </a:cxn>
                  <a:cxn ang="0">
                    <a:pos x="73" y="46"/>
                  </a:cxn>
                  <a:cxn ang="0">
                    <a:pos x="69" y="46"/>
                  </a:cxn>
                  <a:cxn ang="0">
                    <a:pos x="82" y="46"/>
                  </a:cxn>
                  <a:cxn ang="0">
                    <a:pos x="85" y="41"/>
                  </a:cxn>
                  <a:cxn ang="0">
                    <a:pos x="86" y="46"/>
                  </a:cxn>
                  <a:cxn ang="0">
                    <a:pos x="82" y="46"/>
                  </a:cxn>
                  <a:cxn ang="0">
                    <a:pos x="54" y="46"/>
                  </a:cxn>
                  <a:cxn ang="0">
                    <a:pos x="70" y="22"/>
                  </a:cxn>
                  <a:cxn ang="0">
                    <a:pos x="72" y="23"/>
                  </a:cxn>
                  <a:cxn ang="0">
                    <a:pos x="74" y="25"/>
                  </a:cxn>
                  <a:cxn ang="0">
                    <a:pos x="60" y="46"/>
                  </a:cxn>
                  <a:cxn ang="0">
                    <a:pos x="54" y="46"/>
                  </a:cxn>
                  <a:cxn ang="0">
                    <a:pos x="46" y="46"/>
                  </a:cxn>
                  <a:cxn ang="0">
                    <a:pos x="44" y="46"/>
                  </a:cxn>
                  <a:cxn ang="0">
                    <a:pos x="41" y="43"/>
                  </a:cxn>
                  <a:cxn ang="0">
                    <a:pos x="60" y="15"/>
                  </a:cxn>
                  <a:cxn ang="0">
                    <a:pos x="65" y="17"/>
                  </a:cxn>
                  <a:cxn ang="0">
                    <a:pos x="46" y="46"/>
                  </a:cxn>
                  <a:cxn ang="0">
                    <a:pos x="46" y="46"/>
                  </a:cxn>
                  <a:cxn ang="0">
                    <a:pos x="46" y="46"/>
                  </a:cxn>
                </a:cxnLst>
                <a:rect l="0" t="0" r="r" b="b"/>
                <a:pathLst>
                  <a:path w="97" h="55">
                    <a:moveTo>
                      <a:pt x="40" y="55"/>
                    </a:moveTo>
                    <a:cubicBezTo>
                      <a:pt x="40" y="55"/>
                      <a:pt x="40" y="55"/>
                      <a:pt x="41" y="55"/>
                    </a:cubicBezTo>
                    <a:cubicBezTo>
                      <a:pt x="95" y="55"/>
                      <a:pt x="95" y="55"/>
                      <a:pt x="95" y="55"/>
                    </a:cubicBezTo>
                    <a:cubicBezTo>
                      <a:pt x="96" y="55"/>
                      <a:pt x="96" y="55"/>
                      <a:pt x="97" y="55"/>
                    </a:cubicBezTo>
                    <a:cubicBezTo>
                      <a:pt x="97" y="54"/>
                      <a:pt x="97" y="54"/>
                      <a:pt x="97" y="53"/>
                    </a:cubicBezTo>
                    <a:cubicBezTo>
                      <a:pt x="96" y="39"/>
                      <a:pt x="89" y="25"/>
                      <a:pt x="78" y="15"/>
                    </a:cubicBezTo>
                    <a:cubicBezTo>
                      <a:pt x="67" y="6"/>
                      <a:pt x="53" y="0"/>
                      <a:pt x="38" y="0"/>
                    </a:cubicBezTo>
                    <a:cubicBezTo>
                      <a:pt x="25" y="0"/>
                      <a:pt x="12" y="5"/>
                      <a:pt x="1" y="13"/>
                    </a:cubicBezTo>
                    <a:cubicBezTo>
                      <a:pt x="1" y="14"/>
                      <a:pt x="0" y="14"/>
                      <a:pt x="0" y="15"/>
                    </a:cubicBezTo>
                    <a:cubicBezTo>
                      <a:pt x="0" y="15"/>
                      <a:pt x="1" y="16"/>
                      <a:pt x="1" y="16"/>
                    </a:cubicBezTo>
                    <a:lnTo>
                      <a:pt x="40" y="55"/>
                    </a:lnTo>
                    <a:close/>
                    <a:moveTo>
                      <a:pt x="32" y="34"/>
                    </a:moveTo>
                    <a:cubicBezTo>
                      <a:pt x="48" y="11"/>
                      <a:pt x="48" y="11"/>
                      <a:pt x="48" y="11"/>
                    </a:cubicBezTo>
                    <a:cubicBezTo>
                      <a:pt x="50" y="11"/>
                      <a:pt x="51" y="12"/>
                      <a:pt x="53" y="12"/>
                    </a:cubicBezTo>
                    <a:cubicBezTo>
                      <a:pt x="36" y="38"/>
                      <a:pt x="36" y="38"/>
                      <a:pt x="36" y="38"/>
                    </a:cubicBezTo>
                    <a:lnTo>
                      <a:pt x="32" y="34"/>
                    </a:lnTo>
                    <a:close/>
                    <a:moveTo>
                      <a:pt x="38" y="10"/>
                    </a:moveTo>
                    <a:cubicBezTo>
                      <a:pt x="39" y="10"/>
                      <a:pt x="39" y="10"/>
                      <a:pt x="40" y="10"/>
                    </a:cubicBezTo>
                    <a:cubicBezTo>
                      <a:pt x="27" y="29"/>
                      <a:pt x="27" y="29"/>
                      <a:pt x="27" y="29"/>
                    </a:cubicBezTo>
                    <a:cubicBezTo>
                      <a:pt x="23" y="25"/>
                      <a:pt x="23" y="25"/>
                      <a:pt x="23" y="25"/>
                    </a:cubicBezTo>
                    <a:cubicBezTo>
                      <a:pt x="33" y="10"/>
                      <a:pt x="33" y="10"/>
                      <a:pt x="33" y="10"/>
                    </a:cubicBezTo>
                    <a:cubicBezTo>
                      <a:pt x="35" y="10"/>
                      <a:pt x="37" y="10"/>
                      <a:pt x="38" y="10"/>
                    </a:cubicBezTo>
                    <a:close/>
                    <a:moveTo>
                      <a:pt x="23" y="12"/>
                    </a:moveTo>
                    <a:cubicBezTo>
                      <a:pt x="18" y="19"/>
                      <a:pt x="18" y="19"/>
                      <a:pt x="18" y="19"/>
                    </a:cubicBezTo>
                    <a:cubicBezTo>
                      <a:pt x="14" y="16"/>
                      <a:pt x="14" y="16"/>
                      <a:pt x="14" y="16"/>
                    </a:cubicBezTo>
                    <a:cubicBezTo>
                      <a:pt x="16" y="15"/>
                      <a:pt x="19" y="14"/>
                      <a:pt x="21" y="13"/>
                    </a:cubicBezTo>
                    <a:cubicBezTo>
                      <a:pt x="22" y="13"/>
                      <a:pt x="22" y="12"/>
                      <a:pt x="23" y="12"/>
                    </a:cubicBezTo>
                    <a:close/>
                    <a:moveTo>
                      <a:pt x="69" y="46"/>
                    </a:moveTo>
                    <a:cubicBezTo>
                      <a:pt x="79" y="31"/>
                      <a:pt x="79" y="31"/>
                      <a:pt x="79" y="31"/>
                    </a:cubicBezTo>
                    <a:cubicBezTo>
                      <a:pt x="80" y="32"/>
                      <a:pt x="80" y="33"/>
                      <a:pt x="81" y="34"/>
                    </a:cubicBezTo>
                    <a:cubicBezTo>
                      <a:pt x="73" y="46"/>
                      <a:pt x="73" y="46"/>
                      <a:pt x="73" y="46"/>
                    </a:cubicBezTo>
                    <a:lnTo>
                      <a:pt x="69" y="46"/>
                    </a:lnTo>
                    <a:close/>
                    <a:moveTo>
                      <a:pt x="82" y="46"/>
                    </a:moveTo>
                    <a:cubicBezTo>
                      <a:pt x="85" y="41"/>
                      <a:pt x="85" y="41"/>
                      <a:pt x="85" y="41"/>
                    </a:cubicBezTo>
                    <a:cubicBezTo>
                      <a:pt x="85" y="43"/>
                      <a:pt x="86" y="44"/>
                      <a:pt x="86" y="46"/>
                    </a:cubicBezTo>
                    <a:lnTo>
                      <a:pt x="82" y="46"/>
                    </a:lnTo>
                    <a:close/>
                    <a:moveTo>
                      <a:pt x="54" y="46"/>
                    </a:moveTo>
                    <a:cubicBezTo>
                      <a:pt x="70" y="22"/>
                      <a:pt x="70" y="22"/>
                      <a:pt x="70" y="22"/>
                    </a:cubicBezTo>
                    <a:cubicBezTo>
                      <a:pt x="71" y="22"/>
                      <a:pt x="71" y="22"/>
                      <a:pt x="72" y="23"/>
                    </a:cubicBezTo>
                    <a:cubicBezTo>
                      <a:pt x="73" y="24"/>
                      <a:pt x="73" y="24"/>
                      <a:pt x="74" y="25"/>
                    </a:cubicBezTo>
                    <a:cubicBezTo>
                      <a:pt x="60" y="46"/>
                      <a:pt x="60" y="46"/>
                      <a:pt x="60" y="46"/>
                    </a:cubicBezTo>
                    <a:lnTo>
                      <a:pt x="54" y="46"/>
                    </a:lnTo>
                    <a:close/>
                    <a:moveTo>
                      <a:pt x="46" y="46"/>
                    </a:moveTo>
                    <a:cubicBezTo>
                      <a:pt x="44" y="46"/>
                      <a:pt x="44" y="46"/>
                      <a:pt x="44" y="46"/>
                    </a:cubicBezTo>
                    <a:cubicBezTo>
                      <a:pt x="41" y="43"/>
                      <a:pt x="41" y="43"/>
                      <a:pt x="41" y="43"/>
                    </a:cubicBezTo>
                    <a:cubicBezTo>
                      <a:pt x="60" y="15"/>
                      <a:pt x="60" y="15"/>
                      <a:pt x="60" y="15"/>
                    </a:cubicBezTo>
                    <a:cubicBezTo>
                      <a:pt x="62" y="16"/>
                      <a:pt x="63" y="16"/>
                      <a:pt x="65" y="17"/>
                    </a:cubicBezTo>
                    <a:lnTo>
                      <a:pt x="46" y="46"/>
                    </a:lnTo>
                    <a:close/>
                    <a:moveTo>
                      <a:pt x="46" y="46"/>
                    </a:moveTo>
                    <a:cubicBezTo>
                      <a:pt x="46" y="46"/>
                      <a:pt x="46" y="46"/>
                      <a:pt x="46" y="46"/>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29" name="Freeform 10"/>
              <p:cNvSpPr>
                <a:spLocks noEditPoints="1"/>
              </p:cNvSpPr>
              <p:nvPr/>
            </p:nvSpPr>
            <p:spPr bwMode="auto">
              <a:xfrm>
                <a:off x="5076947" y="3654129"/>
                <a:ext cx="157163" cy="254000"/>
              </a:xfrm>
              <a:custGeom>
                <a:avLst/>
                <a:gdLst/>
                <a:ahLst/>
                <a:cxnLst>
                  <a:cxn ang="0">
                    <a:pos x="53" y="37"/>
                  </a:cxn>
                  <a:cxn ang="0">
                    <a:pos x="16" y="0"/>
                  </a:cxn>
                  <a:cxn ang="0">
                    <a:pos x="14" y="0"/>
                  </a:cxn>
                  <a:cxn ang="0">
                    <a:pos x="13" y="0"/>
                  </a:cxn>
                  <a:cxn ang="0">
                    <a:pos x="0" y="38"/>
                  </a:cxn>
                  <a:cxn ang="0">
                    <a:pos x="23" y="85"/>
                  </a:cxn>
                  <a:cxn ang="0">
                    <a:pos x="24" y="85"/>
                  </a:cxn>
                  <a:cxn ang="0">
                    <a:pos x="24" y="85"/>
                  </a:cxn>
                  <a:cxn ang="0">
                    <a:pos x="26" y="84"/>
                  </a:cxn>
                  <a:cxn ang="0">
                    <a:pos x="53" y="40"/>
                  </a:cxn>
                  <a:cxn ang="0">
                    <a:pos x="53" y="37"/>
                  </a:cxn>
                  <a:cxn ang="0">
                    <a:pos x="42" y="40"/>
                  </a:cxn>
                  <a:cxn ang="0">
                    <a:pos x="22" y="71"/>
                  </a:cxn>
                  <a:cxn ang="0">
                    <a:pos x="15" y="60"/>
                  </a:cxn>
                  <a:cxn ang="0">
                    <a:pos x="9" y="38"/>
                  </a:cxn>
                  <a:cxn ang="0">
                    <a:pos x="12" y="20"/>
                  </a:cxn>
                  <a:cxn ang="0">
                    <a:pos x="16" y="14"/>
                  </a:cxn>
                  <a:cxn ang="0">
                    <a:pos x="42" y="40"/>
                  </a:cxn>
                  <a:cxn ang="0">
                    <a:pos x="42" y="40"/>
                  </a:cxn>
                  <a:cxn ang="0">
                    <a:pos x="42" y="40"/>
                  </a:cxn>
                </a:cxnLst>
                <a:rect l="0" t="0" r="r" b="b"/>
                <a:pathLst>
                  <a:path w="53" h="85">
                    <a:moveTo>
                      <a:pt x="53" y="37"/>
                    </a:moveTo>
                    <a:cubicBezTo>
                      <a:pt x="16" y="0"/>
                      <a:pt x="16" y="0"/>
                      <a:pt x="16" y="0"/>
                    </a:cubicBezTo>
                    <a:cubicBezTo>
                      <a:pt x="15" y="0"/>
                      <a:pt x="15" y="0"/>
                      <a:pt x="14" y="0"/>
                    </a:cubicBezTo>
                    <a:cubicBezTo>
                      <a:pt x="14" y="0"/>
                      <a:pt x="13" y="0"/>
                      <a:pt x="13" y="0"/>
                    </a:cubicBezTo>
                    <a:cubicBezTo>
                      <a:pt x="5" y="11"/>
                      <a:pt x="0" y="24"/>
                      <a:pt x="0" y="38"/>
                    </a:cubicBezTo>
                    <a:cubicBezTo>
                      <a:pt x="0" y="56"/>
                      <a:pt x="8" y="73"/>
                      <a:pt x="23" y="85"/>
                    </a:cubicBezTo>
                    <a:cubicBezTo>
                      <a:pt x="23" y="85"/>
                      <a:pt x="24" y="85"/>
                      <a:pt x="24" y="85"/>
                    </a:cubicBezTo>
                    <a:cubicBezTo>
                      <a:pt x="24" y="85"/>
                      <a:pt x="24" y="85"/>
                      <a:pt x="24" y="85"/>
                    </a:cubicBezTo>
                    <a:cubicBezTo>
                      <a:pt x="25" y="85"/>
                      <a:pt x="25" y="85"/>
                      <a:pt x="26" y="84"/>
                    </a:cubicBezTo>
                    <a:cubicBezTo>
                      <a:pt x="53" y="40"/>
                      <a:pt x="53" y="40"/>
                      <a:pt x="53" y="40"/>
                    </a:cubicBezTo>
                    <a:cubicBezTo>
                      <a:pt x="53" y="39"/>
                      <a:pt x="53" y="38"/>
                      <a:pt x="53" y="37"/>
                    </a:cubicBezTo>
                    <a:close/>
                    <a:moveTo>
                      <a:pt x="42" y="40"/>
                    </a:moveTo>
                    <a:cubicBezTo>
                      <a:pt x="22" y="71"/>
                      <a:pt x="22" y="71"/>
                      <a:pt x="22" y="71"/>
                    </a:cubicBezTo>
                    <a:cubicBezTo>
                      <a:pt x="19" y="68"/>
                      <a:pt x="17" y="64"/>
                      <a:pt x="15" y="60"/>
                    </a:cubicBezTo>
                    <a:cubicBezTo>
                      <a:pt x="11" y="53"/>
                      <a:pt x="9" y="46"/>
                      <a:pt x="9" y="38"/>
                    </a:cubicBezTo>
                    <a:cubicBezTo>
                      <a:pt x="9" y="32"/>
                      <a:pt x="10" y="26"/>
                      <a:pt x="12" y="20"/>
                    </a:cubicBezTo>
                    <a:cubicBezTo>
                      <a:pt x="13" y="18"/>
                      <a:pt x="14" y="16"/>
                      <a:pt x="16" y="14"/>
                    </a:cubicBezTo>
                    <a:lnTo>
                      <a:pt x="42" y="40"/>
                    </a:lnTo>
                    <a:close/>
                    <a:moveTo>
                      <a:pt x="42" y="40"/>
                    </a:moveTo>
                    <a:cubicBezTo>
                      <a:pt x="42" y="40"/>
                      <a:pt x="42" y="40"/>
                      <a:pt x="42" y="40"/>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30" name="Freeform 11"/>
              <p:cNvSpPr>
                <a:spLocks noEditPoints="1"/>
              </p:cNvSpPr>
              <p:nvPr/>
            </p:nvSpPr>
            <p:spPr bwMode="auto">
              <a:xfrm>
                <a:off x="5193534" y="3783321"/>
                <a:ext cx="252413" cy="165100"/>
              </a:xfrm>
              <a:custGeom>
                <a:avLst/>
                <a:gdLst/>
                <a:ahLst/>
                <a:cxnLst>
                  <a:cxn ang="0">
                    <a:pos x="83" y="0"/>
                  </a:cxn>
                  <a:cxn ang="0">
                    <a:pos x="30" y="0"/>
                  </a:cxn>
                  <a:cxn ang="0">
                    <a:pos x="28" y="1"/>
                  </a:cxn>
                  <a:cxn ang="0">
                    <a:pos x="0" y="47"/>
                  </a:cxn>
                  <a:cxn ang="0">
                    <a:pos x="0" y="48"/>
                  </a:cxn>
                  <a:cxn ang="0">
                    <a:pos x="1" y="49"/>
                  </a:cxn>
                  <a:cxn ang="0">
                    <a:pos x="26" y="55"/>
                  </a:cxn>
                  <a:cxn ang="0">
                    <a:pos x="66" y="40"/>
                  </a:cxn>
                  <a:cxn ang="0">
                    <a:pos x="85" y="2"/>
                  </a:cxn>
                  <a:cxn ang="0">
                    <a:pos x="85" y="1"/>
                  </a:cxn>
                  <a:cxn ang="0">
                    <a:pos x="83" y="0"/>
                  </a:cxn>
                  <a:cxn ang="0">
                    <a:pos x="83" y="0"/>
                  </a:cxn>
                  <a:cxn ang="0">
                    <a:pos x="83" y="0"/>
                  </a:cxn>
                </a:cxnLst>
                <a:rect l="0" t="0" r="r" b="b"/>
                <a:pathLst>
                  <a:path w="85" h="55">
                    <a:moveTo>
                      <a:pt x="83" y="0"/>
                    </a:moveTo>
                    <a:cubicBezTo>
                      <a:pt x="30" y="0"/>
                      <a:pt x="30" y="0"/>
                      <a:pt x="30" y="0"/>
                    </a:cubicBezTo>
                    <a:cubicBezTo>
                      <a:pt x="29" y="0"/>
                      <a:pt x="29" y="0"/>
                      <a:pt x="28" y="1"/>
                    </a:cubicBezTo>
                    <a:cubicBezTo>
                      <a:pt x="0" y="47"/>
                      <a:pt x="0" y="47"/>
                      <a:pt x="0" y="47"/>
                    </a:cubicBezTo>
                    <a:cubicBezTo>
                      <a:pt x="0" y="47"/>
                      <a:pt x="0" y="48"/>
                      <a:pt x="0" y="48"/>
                    </a:cubicBezTo>
                    <a:cubicBezTo>
                      <a:pt x="0" y="49"/>
                      <a:pt x="0" y="49"/>
                      <a:pt x="1" y="49"/>
                    </a:cubicBezTo>
                    <a:cubicBezTo>
                      <a:pt x="9" y="53"/>
                      <a:pt x="17" y="55"/>
                      <a:pt x="26" y="55"/>
                    </a:cubicBezTo>
                    <a:cubicBezTo>
                      <a:pt x="41" y="55"/>
                      <a:pt x="55" y="50"/>
                      <a:pt x="66" y="40"/>
                    </a:cubicBezTo>
                    <a:cubicBezTo>
                      <a:pt x="77" y="30"/>
                      <a:pt x="84" y="17"/>
                      <a:pt x="85" y="2"/>
                    </a:cubicBezTo>
                    <a:cubicBezTo>
                      <a:pt x="85" y="2"/>
                      <a:pt x="85" y="1"/>
                      <a:pt x="85" y="1"/>
                    </a:cubicBezTo>
                    <a:cubicBezTo>
                      <a:pt x="84" y="0"/>
                      <a:pt x="84" y="0"/>
                      <a:pt x="83" y="0"/>
                    </a:cubicBezTo>
                    <a:close/>
                    <a:moveTo>
                      <a:pt x="83" y="0"/>
                    </a:moveTo>
                    <a:cubicBezTo>
                      <a:pt x="83" y="0"/>
                      <a:pt x="83" y="0"/>
                      <a:pt x="83" y="0"/>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a typeface="微软雅黑"/>
                  <a:cs typeface="+mn-ea"/>
                  <a:sym typeface="+mn-lt"/>
                </a:endParaRPr>
              </a:p>
            </p:txBody>
          </p:sp>
        </p:grpSp>
        <p:grpSp>
          <p:nvGrpSpPr>
            <p:cNvPr id="16" name="Group 48"/>
            <p:cNvGrpSpPr/>
            <p:nvPr/>
          </p:nvGrpSpPr>
          <p:grpSpPr>
            <a:xfrm>
              <a:off x="4664179" y="2173609"/>
              <a:ext cx="585862" cy="556503"/>
              <a:chOff x="3620327" y="2023459"/>
              <a:chExt cx="389402" cy="369887"/>
            </a:xfrm>
          </p:grpSpPr>
          <p:sp>
            <p:nvSpPr>
              <p:cNvPr id="26" name="Freeform 12"/>
              <p:cNvSpPr>
                <a:spLocks noEditPoints="1"/>
              </p:cNvSpPr>
              <p:nvPr/>
            </p:nvSpPr>
            <p:spPr bwMode="auto">
              <a:xfrm>
                <a:off x="3727154" y="2023459"/>
                <a:ext cx="282575" cy="260350"/>
              </a:xfrm>
              <a:custGeom>
                <a:avLst/>
                <a:gdLst/>
                <a:ahLst/>
                <a:cxnLst>
                  <a:cxn ang="0">
                    <a:pos x="3" y="23"/>
                  </a:cxn>
                  <a:cxn ang="0">
                    <a:pos x="13" y="25"/>
                  </a:cxn>
                  <a:cxn ang="0">
                    <a:pos x="54" y="33"/>
                  </a:cxn>
                  <a:cxn ang="0">
                    <a:pos x="65" y="55"/>
                  </a:cxn>
                  <a:cxn ang="0">
                    <a:pos x="61" y="52"/>
                  </a:cxn>
                  <a:cxn ang="0">
                    <a:pos x="56" y="52"/>
                  </a:cxn>
                  <a:cxn ang="0">
                    <a:pos x="55" y="57"/>
                  </a:cxn>
                  <a:cxn ang="0">
                    <a:pos x="65" y="85"/>
                  </a:cxn>
                  <a:cxn ang="0">
                    <a:pos x="68" y="87"/>
                  </a:cxn>
                  <a:cxn ang="0">
                    <a:pos x="72" y="86"/>
                  </a:cxn>
                  <a:cxn ang="0">
                    <a:pos x="93" y="65"/>
                  </a:cxn>
                  <a:cxn ang="0">
                    <a:pos x="94" y="60"/>
                  </a:cxn>
                  <a:cxn ang="0">
                    <a:pos x="90" y="58"/>
                  </a:cxn>
                  <a:cxn ang="0">
                    <a:pos x="83" y="60"/>
                  </a:cxn>
                  <a:cxn ang="0">
                    <a:pos x="67" y="21"/>
                  </a:cxn>
                  <a:cxn ang="0">
                    <a:pos x="6" y="9"/>
                  </a:cxn>
                  <a:cxn ang="0">
                    <a:pos x="1" y="15"/>
                  </a:cxn>
                  <a:cxn ang="0">
                    <a:pos x="3" y="23"/>
                  </a:cxn>
                  <a:cxn ang="0">
                    <a:pos x="3" y="23"/>
                  </a:cxn>
                  <a:cxn ang="0">
                    <a:pos x="3" y="23"/>
                  </a:cxn>
                </a:cxnLst>
                <a:rect l="0" t="0" r="r" b="b"/>
                <a:pathLst>
                  <a:path w="95" h="87">
                    <a:moveTo>
                      <a:pt x="3" y="23"/>
                    </a:moveTo>
                    <a:cubicBezTo>
                      <a:pt x="6" y="26"/>
                      <a:pt x="10" y="27"/>
                      <a:pt x="13" y="25"/>
                    </a:cubicBezTo>
                    <a:cubicBezTo>
                      <a:pt x="27" y="20"/>
                      <a:pt x="43" y="22"/>
                      <a:pt x="54" y="33"/>
                    </a:cubicBezTo>
                    <a:cubicBezTo>
                      <a:pt x="60" y="39"/>
                      <a:pt x="64" y="47"/>
                      <a:pt x="65" y="55"/>
                    </a:cubicBezTo>
                    <a:cubicBezTo>
                      <a:pt x="61" y="52"/>
                      <a:pt x="61" y="52"/>
                      <a:pt x="61" y="52"/>
                    </a:cubicBezTo>
                    <a:cubicBezTo>
                      <a:pt x="59" y="51"/>
                      <a:pt x="57" y="51"/>
                      <a:pt x="56" y="52"/>
                    </a:cubicBezTo>
                    <a:cubicBezTo>
                      <a:pt x="55" y="53"/>
                      <a:pt x="54" y="55"/>
                      <a:pt x="55" y="57"/>
                    </a:cubicBezTo>
                    <a:cubicBezTo>
                      <a:pt x="65" y="85"/>
                      <a:pt x="65" y="85"/>
                      <a:pt x="65" y="85"/>
                    </a:cubicBezTo>
                    <a:cubicBezTo>
                      <a:pt x="66" y="86"/>
                      <a:pt x="67" y="87"/>
                      <a:pt x="68" y="87"/>
                    </a:cubicBezTo>
                    <a:cubicBezTo>
                      <a:pt x="69" y="87"/>
                      <a:pt x="71" y="87"/>
                      <a:pt x="72" y="86"/>
                    </a:cubicBezTo>
                    <a:cubicBezTo>
                      <a:pt x="93" y="65"/>
                      <a:pt x="93" y="65"/>
                      <a:pt x="93" y="65"/>
                    </a:cubicBezTo>
                    <a:cubicBezTo>
                      <a:pt x="94" y="64"/>
                      <a:pt x="95" y="62"/>
                      <a:pt x="94" y="60"/>
                    </a:cubicBezTo>
                    <a:cubicBezTo>
                      <a:pt x="93" y="59"/>
                      <a:pt x="91" y="58"/>
                      <a:pt x="90" y="58"/>
                    </a:cubicBezTo>
                    <a:cubicBezTo>
                      <a:pt x="83" y="60"/>
                      <a:pt x="83" y="60"/>
                      <a:pt x="83" y="60"/>
                    </a:cubicBezTo>
                    <a:cubicBezTo>
                      <a:pt x="83" y="46"/>
                      <a:pt x="77" y="31"/>
                      <a:pt x="67" y="21"/>
                    </a:cubicBezTo>
                    <a:cubicBezTo>
                      <a:pt x="50" y="4"/>
                      <a:pt x="26" y="0"/>
                      <a:pt x="6" y="9"/>
                    </a:cubicBezTo>
                    <a:cubicBezTo>
                      <a:pt x="4" y="10"/>
                      <a:pt x="1" y="12"/>
                      <a:pt x="1" y="15"/>
                    </a:cubicBezTo>
                    <a:cubicBezTo>
                      <a:pt x="0" y="18"/>
                      <a:pt x="1" y="21"/>
                      <a:pt x="3" y="23"/>
                    </a:cubicBezTo>
                    <a:close/>
                    <a:moveTo>
                      <a:pt x="3" y="23"/>
                    </a:moveTo>
                    <a:cubicBezTo>
                      <a:pt x="3" y="23"/>
                      <a:pt x="3" y="23"/>
                      <a:pt x="3" y="23"/>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27" name="Freeform 13"/>
              <p:cNvSpPr>
                <a:spLocks noEditPoints="1"/>
              </p:cNvSpPr>
              <p:nvPr/>
            </p:nvSpPr>
            <p:spPr bwMode="auto">
              <a:xfrm>
                <a:off x="3620327" y="2132996"/>
                <a:ext cx="280988" cy="260350"/>
              </a:xfrm>
              <a:custGeom>
                <a:avLst/>
                <a:gdLst/>
                <a:ahLst/>
                <a:cxnLst>
                  <a:cxn ang="0">
                    <a:pos x="94" y="72"/>
                  </a:cxn>
                  <a:cxn ang="0">
                    <a:pos x="91" y="64"/>
                  </a:cxn>
                  <a:cxn ang="0">
                    <a:pos x="82" y="62"/>
                  </a:cxn>
                  <a:cxn ang="0">
                    <a:pos x="41" y="54"/>
                  </a:cxn>
                  <a:cxn ang="0">
                    <a:pos x="30" y="32"/>
                  </a:cxn>
                  <a:cxn ang="0">
                    <a:pos x="34" y="35"/>
                  </a:cxn>
                  <a:cxn ang="0">
                    <a:pos x="39" y="35"/>
                  </a:cxn>
                  <a:cxn ang="0">
                    <a:pos x="40" y="31"/>
                  </a:cxn>
                  <a:cxn ang="0">
                    <a:pos x="29" y="2"/>
                  </a:cxn>
                  <a:cxn ang="0">
                    <a:pos x="26" y="0"/>
                  </a:cxn>
                  <a:cxn ang="0">
                    <a:pos x="23" y="1"/>
                  </a:cxn>
                  <a:cxn ang="0">
                    <a:pos x="1" y="22"/>
                  </a:cxn>
                  <a:cxn ang="0">
                    <a:pos x="1" y="27"/>
                  </a:cxn>
                  <a:cxn ang="0">
                    <a:pos x="5" y="29"/>
                  </a:cxn>
                  <a:cxn ang="0">
                    <a:pos x="12" y="28"/>
                  </a:cxn>
                  <a:cxn ang="0">
                    <a:pos x="28" y="66"/>
                  </a:cxn>
                  <a:cxn ang="0">
                    <a:pos x="88" y="79"/>
                  </a:cxn>
                  <a:cxn ang="0">
                    <a:pos x="94" y="72"/>
                  </a:cxn>
                  <a:cxn ang="0">
                    <a:pos x="94" y="72"/>
                  </a:cxn>
                  <a:cxn ang="0">
                    <a:pos x="94" y="72"/>
                  </a:cxn>
                </a:cxnLst>
                <a:rect l="0" t="0" r="r" b="b"/>
                <a:pathLst>
                  <a:path w="94" h="87">
                    <a:moveTo>
                      <a:pt x="94" y="72"/>
                    </a:moveTo>
                    <a:cubicBezTo>
                      <a:pt x="94" y="69"/>
                      <a:pt x="93" y="66"/>
                      <a:pt x="91" y="64"/>
                    </a:cubicBezTo>
                    <a:cubicBezTo>
                      <a:pt x="89" y="61"/>
                      <a:pt x="85" y="61"/>
                      <a:pt x="82" y="62"/>
                    </a:cubicBezTo>
                    <a:cubicBezTo>
                      <a:pt x="68" y="68"/>
                      <a:pt x="52" y="65"/>
                      <a:pt x="41" y="54"/>
                    </a:cubicBezTo>
                    <a:cubicBezTo>
                      <a:pt x="34" y="48"/>
                      <a:pt x="31" y="40"/>
                      <a:pt x="30" y="32"/>
                    </a:cubicBezTo>
                    <a:cubicBezTo>
                      <a:pt x="34" y="35"/>
                      <a:pt x="34" y="35"/>
                      <a:pt x="34" y="35"/>
                    </a:cubicBezTo>
                    <a:cubicBezTo>
                      <a:pt x="35" y="36"/>
                      <a:pt x="37" y="36"/>
                      <a:pt x="39" y="35"/>
                    </a:cubicBezTo>
                    <a:cubicBezTo>
                      <a:pt x="40" y="34"/>
                      <a:pt x="41" y="32"/>
                      <a:pt x="40" y="31"/>
                    </a:cubicBezTo>
                    <a:cubicBezTo>
                      <a:pt x="29" y="2"/>
                      <a:pt x="29" y="2"/>
                      <a:pt x="29" y="2"/>
                    </a:cubicBezTo>
                    <a:cubicBezTo>
                      <a:pt x="29" y="1"/>
                      <a:pt x="28" y="0"/>
                      <a:pt x="26" y="0"/>
                    </a:cubicBezTo>
                    <a:cubicBezTo>
                      <a:pt x="25" y="0"/>
                      <a:pt x="24" y="0"/>
                      <a:pt x="23" y="1"/>
                    </a:cubicBezTo>
                    <a:cubicBezTo>
                      <a:pt x="1" y="22"/>
                      <a:pt x="1" y="22"/>
                      <a:pt x="1" y="22"/>
                    </a:cubicBezTo>
                    <a:cubicBezTo>
                      <a:pt x="0" y="24"/>
                      <a:pt x="0" y="25"/>
                      <a:pt x="1" y="27"/>
                    </a:cubicBezTo>
                    <a:cubicBezTo>
                      <a:pt x="2" y="28"/>
                      <a:pt x="3" y="29"/>
                      <a:pt x="5" y="29"/>
                    </a:cubicBezTo>
                    <a:cubicBezTo>
                      <a:pt x="12" y="28"/>
                      <a:pt x="12" y="28"/>
                      <a:pt x="12" y="28"/>
                    </a:cubicBezTo>
                    <a:cubicBezTo>
                      <a:pt x="12" y="42"/>
                      <a:pt x="17" y="56"/>
                      <a:pt x="28" y="66"/>
                    </a:cubicBezTo>
                    <a:cubicBezTo>
                      <a:pt x="44" y="83"/>
                      <a:pt x="68" y="87"/>
                      <a:pt x="88" y="79"/>
                    </a:cubicBezTo>
                    <a:cubicBezTo>
                      <a:pt x="91" y="77"/>
                      <a:pt x="93" y="75"/>
                      <a:pt x="94" y="72"/>
                    </a:cubicBezTo>
                    <a:close/>
                    <a:moveTo>
                      <a:pt x="94" y="72"/>
                    </a:moveTo>
                    <a:cubicBezTo>
                      <a:pt x="94" y="72"/>
                      <a:pt x="94" y="72"/>
                      <a:pt x="94" y="72"/>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grpSp>
        <p:grpSp>
          <p:nvGrpSpPr>
            <p:cNvPr id="17" name="Group 51"/>
            <p:cNvGrpSpPr/>
            <p:nvPr/>
          </p:nvGrpSpPr>
          <p:grpSpPr>
            <a:xfrm>
              <a:off x="4739465" y="4457749"/>
              <a:ext cx="580747" cy="609634"/>
              <a:chOff x="3670361" y="3541657"/>
              <a:chExt cx="386002" cy="405203"/>
            </a:xfrm>
          </p:grpSpPr>
          <p:sp>
            <p:nvSpPr>
              <p:cNvPr id="23" name="Freeform 14"/>
              <p:cNvSpPr>
                <a:spLocks noEditPoints="1"/>
              </p:cNvSpPr>
              <p:nvPr/>
            </p:nvSpPr>
            <p:spPr bwMode="auto">
              <a:xfrm>
                <a:off x="3670361" y="3541657"/>
                <a:ext cx="233363" cy="234950"/>
              </a:xfrm>
              <a:custGeom>
                <a:avLst/>
                <a:gdLst/>
                <a:ahLst/>
                <a:cxnLst>
                  <a:cxn ang="0">
                    <a:pos x="9" y="48"/>
                  </a:cxn>
                  <a:cxn ang="0">
                    <a:pos x="12" y="55"/>
                  </a:cxn>
                  <a:cxn ang="0">
                    <a:pos x="8" y="59"/>
                  </a:cxn>
                  <a:cxn ang="0">
                    <a:pos x="8" y="64"/>
                  </a:cxn>
                  <a:cxn ang="0">
                    <a:pos x="14" y="70"/>
                  </a:cxn>
                  <a:cxn ang="0">
                    <a:pos x="19" y="70"/>
                  </a:cxn>
                  <a:cxn ang="0">
                    <a:pos x="23" y="67"/>
                  </a:cxn>
                  <a:cxn ang="0">
                    <a:pos x="31" y="70"/>
                  </a:cxn>
                  <a:cxn ang="0">
                    <a:pos x="31" y="75"/>
                  </a:cxn>
                  <a:cxn ang="0">
                    <a:pos x="35" y="79"/>
                  </a:cxn>
                  <a:cxn ang="0">
                    <a:pos x="43" y="79"/>
                  </a:cxn>
                  <a:cxn ang="0">
                    <a:pos x="47" y="75"/>
                  </a:cxn>
                  <a:cxn ang="0">
                    <a:pos x="47" y="70"/>
                  </a:cxn>
                  <a:cxn ang="0">
                    <a:pos x="55" y="67"/>
                  </a:cxn>
                  <a:cxn ang="0">
                    <a:pos x="59" y="70"/>
                  </a:cxn>
                  <a:cxn ang="0">
                    <a:pos x="64" y="70"/>
                  </a:cxn>
                  <a:cxn ang="0">
                    <a:pos x="70" y="64"/>
                  </a:cxn>
                  <a:cxn ang="0">
                    <a:pos x="70" y="59"/>
                  </a:cxn>
                  <a:cxn ang="0">
                    <a:pos x="67" y="55"/>
                  </a:cxn>
                  <a:cxn ang="0">
                    <a:pos x="70" y="48"/>
                  </a:cxn>
                  <a:cxn ang="0">
                    <a:pos x="75" y="47"/>
                  </a:cxn>
                  <a:cxn ang="0">
                    <a:pos x="78" y="43"/>
                  </a:cxn>
                  <a:cxn ang="0">
                    <a:pos x="78" y="35"/>
                  </a:cxn>
                  <a:cxn ang="0">
                    <a:pos x="75" y="31"/>
                  </a:cxn>
                  <a:cxn ang="0">
                    <a:pos x="70" y="31"/>
                  </a:cxn>
                  <a:cxn ang="0">
                    <a:pos x="67" y="23"/>
                  </a:cxn>
                  <a:cxn ang="0">
                    <a:pos x="70" y="20"/>
                  </a:cxn>
                  <a:cxn ang="0">
                    <a:pos x="70" y="15"/>
                  </a:cxn>
                  <a:cxn ang="0">
                    <a:pos x="64" y="9"/>
                  </a:cxn>
                  <a:cxn ang="0">
                    <a:pos x="59" y="8"/>
                  </a:cxn>
                  <a:cxn ang="0">
                    <a:pos x="56" y="11"/>
                  </a:cxn>
                  <a:cxn ang="0">
                    <a:pos x="48" y="8"/>
                  </a:cxn>
                  <a:cxn ang="0">
                    <a:pos x="47" y="3"/>
                  </a:cxn>
                  <a:cxn ang="0">
                    <a:pos x="44" y="0"/>
                  </a:cxn>
                  <a:cxn ang="0">
                    <a:pos x="35" y="0"/>
                  </a:cxn>
                  <a:cxn ang="0">
                    <a:pos x="32" y="3"/>
                  </a:cxn>
                  <a:cxn ang="0">
                    <a:pos x="31" y="8"/>
                  </a:cxn>
                  <a:cxn ang="0">
                    <a:pos x="23" y="12"/>
                  </a:cxn>
                  <a:cxn ang="0">
                    <a:pos x="19" y="8"/>
                  </a:cxn>
                  <a:cxn ang="0">
                    <a:pos x="14" y="9"/>
                  </a:cxn>
                  <a:cxn ang="0">
                    <a:pos x="8" y="15"/>
                  </a:cxn>
                  <a:cxn ang="0">
                    <a:pos x="8" y="20"/>
                  </a:cxn>
                  <a:cxn ang="0">
                    <a:pos x="11" y="24"/>
                  </a:cxn>
                  <a:cxn ang="0">
                    <a:pos x="8" y="31"/>
                  </a:cxn>
                  <a:cxn ang="0">
                    <a:pos x="3" y="32"/>
                  </a:cxn>
                  <a:cxn ang="0">
                    <a:pos x="0" y="35"/>
                  </a:cxn>
                  <a:cxn ang="0">
                    <a:pos x="0" y="44"/>
                  </a:cxn>
                  <a:cxn ang="0">
                    <a:pos x="3" y="47"/>
                  </a:cxn>
                  <a:cxn ang="0">
                    <a:pos x="9" y="48"/>
                  </a:cxn>
                  <a:cxn ang="0">
                    <a:pos x="39" y="25"/>
                  </a:cxn>
                  <a:cxn ang="0">
                    <a:pos x="53" y="39"/>
                  </a:cxn>
                  <a:cxn ang="0">
                    <a:pos x="39" y="53"/>
                  </a:cxn>
                  <a:cxn ang="0">
                    <a:pos x="25" y="39"/>
                  </a:cxn>
                  <a:cxn ang="0">
                    <a:pos x="39" y="25"/>
                  </a:cxn>
                  <a:cxn ang="0">
                    <a:pos x="39" y="25"/>
                  </a:cxn>
                  <a:cxn ang="0">
                    <a:pos x="39" y="25"/>
                  </a:cxn>
                </a:cxnLst>
                <a:rect l="0" t="0" r="r" b="b"/>
                <a:pathLst>
                  <a:path w="78" h="79">
                    <a:moveTo>
                      <a:pt x="9" y="48"/>
                    </a:moveTo>
                    <a:cubicBezTo>
                      <a:pt x="9" y="50"/>
                      <a:pt x="10" y="53"/>
                      <a:pt x="12" y="55"/>
                    </a:cubicBezTo>
                    <a:cubicBezTo>
                      <a:pt x="8" y="59"/>
                      <a:pt x="8" y="59"/>
                      <a:pt x="8" y="59"/>
                    </a:cubicBezTo>
                    <a:cubicBezTo>
                      <a:pt x="7" y="61"/>
                      <a:pt x="7" y="63"/>
                      <a:pt x="8" y="64"/>
                    </a:cubicBezTo>
                    <a:cubicBezTo>
                      <a:pt x="14" y="70"/>
                      <a:pt x="14" y="70"/>
                      <a:pt x="14" y="70"/>
                    </a:cubicBezTo>
                    <a:cubicBezTo>
                      <a:pt x="16" y="71"/>
                      <a:pt x="18" y="71"/>
                      <a:pt x="19" y="70"/>
                    </a:cubicBezTo>
                    <a:cubicBezTo>
                      <a:pt x="23" y="67"/>
                      <a:pt x="23" y="67"/>
                      <a:pt x="23" y="67"/>
                    </a:cubicBezTo>
                    <a:cubicBezTo>
                      <a:pt x="26" y="68"/>
                      <a:pt x="28" y="69"/>
                      <a:pt x="31" y="70"/>
                    </a:cubicBezTo>
                    <a:cubicBezTo>
                      <a:pt x="31" y="75"/>
                      <a:pt x="31" y="75"/>
                      <a:pt x="31" y="75"/>
                    </a:cubicBezTo>
                    <a:cubicBezTo>
                      <a:pt x="31" y="77"/>
                      <a:pt x="33" y="79"/>
                      <a:pt x="35" y="79"/>
                    </a:cubicBezTo>
                    <a:cubicBezTo>
                      <a:pt x="43" y="79"/>
                      <a:pt x="43" y="79"/>
                      <a:pt x="43" y="79"/>
                    </a:cubicBezTo>
                    <a:cubicBezTo>
                      <a:pt x="45" y="79"/>
                      <a:pt x="47" y="77"/>
                      <a:pt x="47" y="75"/>
                    </a:cubicBezTo>
                    <a:cubicBezTo>
                      <a:pt x="47" y="70"/>
                      <a:pt x="47" y="70"/>
                      <a:pt x="47" y="70"/>
                    </a:cubicBezTo>
                    <a:cubicBezTo>
                      <a:pt x="50" y="69"/>
                      <a:pt x="53" y="68"/>
                      <a:pt x="55" y="67"/>
                    </a:cubicBezTo>
                    <a:cubicBezTo>
                      <a:pt x="59" y="70"/>
                      <a:pt x="59" y="70"/>
                      <a:pt x="59" y="70"/>
                    </a:cubicBezTo>
                    <a:cubicBezTo>
                      <a:pt x="61" y="71"/>
                      <a:pt x="63" y="71"/>
                      <a:pt x="64" y="70"/>
                    </a:cubicBezTo>
                    <a:cubicBezTo>
                      <a:pt x="70" y="64"/>
                      <a:pt x="70" y="64"/>
                      <a:pt x="70" y="64"/>
                    </a:cubicBezTo>
                    <a:cubicBezTo>
                      <a:pt x="71" y="63"/>
                      <a:pt x="71" y="61"/>
                      <a:pt x="70" y="59"/>
                    </a:cubicBezTo>
                    <a:cubicBezTo>
                      <a:pt x="67" y="55"/>
                      <a:pt x="67" y="55"/>
                      <a:pt x="67" y="55"/>
                    </a:cubicBezTo>
                    <a:cubicBezTo>
                      <a:pt x="68" y="53"/>
                      <a:pt x="70" y="50"/>
                      <a:pt x="70" y="48"/>
                    </a:cubicBezTo>
                    <a:cubicBezTo>
                      <a:pt x="75" y="47"/>
                      <a:pt x="75" y="47"/>
                      <a:pt x="75" y="47"/>
                    </a:cubicBezTo>
                    <a:cubicBezTo>
                      <a:pt x="77" y="47"/>
                      <a:pt x="78" y="45"/>
                      <a:pt x="78" y="43"/>
                    </a:cubicBezTo>
                    <a:cubicBezTo>
                      <a:pt x="78" y="35"/>
                      <a:pt x="78" y="35"/>
                      <a:pt x="78" y="35"/>
                    </a:cubicBezTo>
                    <a:cubicBezTo>
                      <a:pt x="78" y="33"/>
                      <a:pt x="77" y="32"/>
                      <a:pt x="75" y="31"/>
                    </a:cubicBezTo>
                    <a:cubicBezTo>
                      <a:pt x="70" y="31"/>
                      <a:pt x="70" y="31"/>
                      <a:pt x="70" y="31"/>
                    </a:cubicBezTo>
                    <a:cubicBezTo>
                      <a:pt x="70" y="28"/>
                      <a:pt x="69" y="26"/>
                      <a:pt x="67" y="23"/>
                    </a:cubicBezTo>
                    <a:cubicBezTo>
                      <a:pt x="70" y="20"/>
                      <a:pt x="70" y="20"/>
                      <a:pt x="70" y="20"/>
                    </a:cubicBezTo>
                    <a:cubicBezTo>
                      <a:pt x="71" y="18"/>
                      <a:pt x="71" y="16"/>
                      <a:pt x="70" y="15"/>
                    </a:cubicBezTo>
                    <a:cubicBezTo>
                      <a:pt x="64" y="9"/>
                      <a:pt x="64" y="9"/>
                      <a:pt x="64" y="9"/>
                    </a:cubicBezTo>
                    <a:cubicBezTo>
                      <a:pt x="63" y="7"/>
                      <a:pt x="61" y="7"/>
                      <a:pt x="59" y="8"/>
                    </a:cubicBezTo>
                    <a:cubicBezTo>
                      <a:pt x="56" y="11"/>
                      <a:pt x="56" y="11"/>
                      <a:pt x="56" y="11"/>
                    </a:cubicBezTo>
                    <a:cubicBezTo>
                      <a:pt x="53" y="10"/>
                      <a:pt x="51" y="9"/>
                      <a:pt x="48" y="8"/>
                    </a:cubicBezTo>
                    <a:cubicBezTo>
                      <a:pt x="47" y="3"/>
                      <a:pt x="47" y="3"/>
                      <a:pt x="47" y="3"/>
                    </a:cubicBezTo>
                    <a:cubicBezTo>
                      <a:pt x="47" y="2"/>
                      <a:pt x="45" y="0"/>
                      <a:pt x="44" y="0"/>
                    </a:cubicBezTo>
                    <a:cubicBezTo>
                      <a:pt x="35" y="0"/>
                      <a:pt x="35" y="0"/>
                      <a:pt x="35" y="0"/>
                    </a:cubicBezTo>
                    <a:cubicBezTo>
                      <a:pt x="33" y="0"/>
                      <a:pt x="32" y="2"/>
                      <a:pt x="32" y="3"/>
                    </a:cubicBezTo>
                    <a:cubicBezTo>
                      <a:pt x="31" y="8"/>
                      <a:pt x="31" y="8"/>
                      <a:pt x="31" y="8"/>
                    </a:cubicBezTo>
                    <a:cubicBezTo>
                      <a:pt x="28" y="9"/>
                      <a:pt x="26" y="10"/>
                      <a:pt x="23" y="12"/>
                    </a:cubicBezTo>
                    <a:cubicBezTo>
                      <a:pt x="19" y="8"/>
                      <a:pt x="19" y="8"/>
                      <a:pt x="19" y="8"/>
                    </a:cubicBezTo>
                    <a:cubicBezTo>
                      <a:pt x="18" y="7"/>
                      <a:pt x="16" y="7"/>
                      <a:pt x="14" y="9"/>
                    </a:cubicBezTo>
                    <a:cubicBezTo>
                      <a:pt x="8" y="15"/>
                      <a:pt x="8" y="15"/>
                      <a:pt x="8" y="15"/>
                    </a:cubicBezTo>
                    <a:cubicBezTo>
                      <a:pt x="7" y="16"/>
                      <a:pt x="7" y="18"/>
                      <a:pt x="8" y="20"/>
                    </a:cubicBezTo>
                    <a:cubicBezTo>
                      <a:pt x="11" y="24"/>
                      <a:pt x="11" y="24"/>
                      <a:pt x="11" y="24"/>
                    </a:cubicBezTo>
                    <a:cubicBezTo>
                      <a:pt x="10" y="26"/>
                      <a:pt x="9" y="29"/>
                      <a:pt x="8" y="31"/>
                    </a:cubicBezTo>
                    <a:cubicBezTo>
                      <a:pt x="3" y="32"/>
                      <a:pt x="3" y="32"/>
                      <a:pt x="3" y="32"/>
                    </a:cubicBezTo>
                    <a:cubicBezTo>
                      <a:pt x="1" y="32"/>
                      <a:pt x="0" y="33"/>
                      <a:pt x="0" y="35"/>
                    </a:cubicBezTo>
                    <a:cubicBezTo>
                      <a:pt x="0" y="44"/>
                      <a:pt x="0" y="44"/>
                      <a:pt x="0" y="44"/>
                    </a:cubicBezTo>
                    <a:cubicBezTo>
                      <a:pt x="0" y="46"/>
                      <a:pt x="1" y="47"/>
                      <a:pt x="3" y="47"/>
                    </a:cubicBezTo>
                    <a:lnTo>
                      <a:pt x="9" y="48"/>
                    </a:lnTo>
                    <a:close/>
                    <a:moveTo>
                      <a:pt x="39" y="25"/>
                    </a:moveTo>
                    <a:cubicBezTo>
                      <a:pt x="47" y="25"/>
                      <a:pt x="53" y="31"/>
                      <a:pt x="53" y="39"/>
                    </a:cubicBezTo>
                    <a:cubicBezTo>
                      <a:pt x="53" y="47"/>
                      <a:pt x="47" y="53"/>
                      <a:pt x="39" y="53"/>
                    </a:cubicBezTo>
                    <a:cubicBezTo>
                      <a:pt x="32" y="53"/>
                      <a:pt x="25" y="47"/>
                      <a:pt x="25" y="39"/>
                    </a:cubicBezTo>
                    <a:cubicBezTo>
                      <a:pt x="25" y="31"/>
                      <a:pt x="32" y="25"/>
                      <a:pt x="39" y="25"/>
                    </a:cubicBezTo>
                    <a:close/>
                    <a:moveTo>
                      <a:pt x="39" y="25"/>
                    </a:moveTo>
                    <a:cubicBezTo>
                      <a:pt x="39" y="25"/>
                      <a:pt x="39" y="25"/>
                      <a:pt x="39" y="25"/>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latin typeface="Arial"/>
                  <a:ea typeface="微软雅黑"/>
                  <a:cs typeface="+mn-ea"/>
                  <a:sym typeface="+mn-lt"/>
                </a:endParaRPr>
              </a:p>
            </p:txBody>
          </p:sp>
          <p:sp>
            <p:nvSpPr>
              <p:cNvPr id="24" name="Freeform 15"/>
              <p:cNvSpPr>
                <a:spLocks noEditPoints="1"/>
              </p:cNvSpPr>
              <p:nvPr/>
            </p:nvSpPr>
            <p:spPr bwMode="auto">
              <a:xfrm>
                <a:off x="3861100" y="3679769"/>
                <a:ext cx="195263" cy="193675"/>
              </a:xfrm>
              <a:custGeom>
                <a:avLst/>
                <a:gdLst/>
                <a:ahLst/>
                <a:cxnLst>
                  <a:cxn ang="0">
                    <a:pos x="55" y="10"/>
                  </a:cxn>
                  <a:cxn ang="0">
                    <a:pos x="51" y="6"/>
                  </a:cxn>
                  <a:cxn ang="0">
                    <a:pos x="46" y="6"/>
                  </a:cxn>
                  <a:cxn ang="0">
                    <a:pos x="44" y="9"/>
                  </a:cxn>
                  <a:cxn ang="0">
                    <a:pos x="37" y="7"/>
                  </a:cxn>
                  <a:cxn ang="0">
                    <a:pos x="36" y="3"/>
                  </a:cxn>
                  <a:cxn ang="0">
                    <a:pos x="32" y="0"/>
                  </a:cxn>
                  <a:cxn ang="0">
                    <a:pos x="27" y="1"/>
                  </a:cxn>
                  <a:cxn ang="0">
                    <a:pos x="23" y="4"/>
                  </a:cxn>
                  <a:cxn ang="0">
                    <a:pos x="23" y="8"/>
                  </a:cxn>
                  <a:cxn ang="0">
                    <a:pos x="17" y="11"/>
                  </a:cxn>
                  <a:cxn ang="0">
                    <a:pos x="14" y="9"/>
                  </a:cxn>
                  <a:cxn ang="0">
                    <a:pos x="9" y="10"/>
                  </a:cxn>
                  <a:cxn ang="0">
                    <a:pos x="6" y="14"/>
                  </a:cxn>
                  <a:cxn ang="0">
                    <a:pos x="6" y="19"/>
                  </a:cxn>
                  <a:cxn ang="0">
                    <a:pos x="8" y="22"/>
                  </a:cxn>
                  <a:cxn ang="0">
                    <a:pos x="6" y="28"/>
                  </a:cxn>
                  <a:cxn ang="0">
                    <a:pos x="3" y="29"/>
                  </a:cxn>
                  <a:cxn ang="0">
                    <a:pos x="0" y="33"/>
                  </a:cxn>
                  <a:cxn ang="0">
                    <a:pos x="0" y="38"/>
                  </a:cxn>
                  <a:cxn ang="0">
                    <a:pos x="4" y="42"/>
                  </a:cxn>
                  <a:cxn ang="0">
                    <a:pos x="8" y="42"/>
                  </a:cxn>
                  <a:cxn ang="0">
                    <a:pos x="11" y="47"/>
                  </a:cxn>
                  <a:cxn ang="0">
                    <a:pos x="8" y="51"/>
                  </a:cxn>
                  <a:cxn ang="0">
                    <a:pos x="9" y="55"/>
                  </a:cxn>
                  <a:cxn ang="0">
                    <a:pos x="14" y="59"/>
                  </a:cxn>
                  <a:cxn ang="0">
                    <a:pos x="18" y="59"/>
                  </a:cxn>
                  <a:cxn ang="0">
                    <a:pos x="21" y="56"/>
                  </a:cxn>
                  <a:cxn ang="0">
                    <a:pos x="27" y="58"/>
                  </a:cxn>
                  <a:cxn ang="0">
                    <a:pos x="28" y="62"/>
                  </a:cxn>
                  <a:cxn ang="0">
                    <a:pos x="32" y="65"/>
                  </a:cxn>
                  <a:cxn ang="0">
                    <a:pos x="38" y="64"/>
                  </a:cxn>
                  <a:cxn ang="0">
                    <a:pos x="41" y="61"/>
                  </a:cxn>
                  <a:cxn ang="0">
                    <a:pos x="41" y="57"/>
                  </a:cxn>
                  <a:cxn ang="0">
                    <a:pos x="47" y="54"/>
                  </a:cxn>
                  <a:cxn ang="0">
                    <a:pos x="50" y="56"/>
                  </a:cxn>
                  <a:cxn ang="0">
                    <a:pos x="55" y="56"/>
                  </a:cxn>
                  <a:cxn ang="0">
                    <a:pos x="59" y="51"/>
                  </a:cxn>
                  <a:cxn ang="0">
                    <a:pos x="59" y="46"/>
                  </a:cxn>
                  <a:cxn ang="0">
                    <a:pos x="56" y="44"/>
                  </a:cxn>
                  <a:cxn ang="0">
                    <a:pos x="58" y="37"/>
                  </a:cxn>
                  <a:cxn ang="0">
                    <a:pos x="62" y="37"/>
                  </a:cxn>
                  <a:cxn ang="0">
                    <a:pos x="64" y="33"/>
                  </a:cxn>
                  <a:cxn ang="0">
                    <a:pos x="64" y="27"/>
                  </a:cxn>
                  <a:cxn ang="0">
                    <a:pos x="60" y="24"/>
                  </a:cxn>
                  <a:cxn ang="0">
                    <a:pos x="57" y="24"/>
                  </a:cxn>
                  <a:cxn ang="0">
                    <a:pos x="54" y="18"/>
                  </a:cxn>
                  <a:cxn ang="0">
                    <a:pos x="56" y="15"/>
                  </a:cxn>
                  <a:cxn ang="0">
                    <a:pos x="55" y="10"/>
                  </a:cxn>
                  <a:cxn ang="0">
                    <a:pos x="33" y="44"/>
                  </a:cxn>
                  <a:cxn ang="0">
                    <a:pos x="21" y="33"/>
                  </a:cxn>
                  <a:cxn ang="0">
                    <a:pos x="31" y="21"/>
                  </a:cxn>
                  <a:cxn ang="0">
                    <a:pos x="44" y="31"/>
                  </a:cxn>
                  <a:cxn ang="0">
                    <a:pos x="33" y="44"/>
                  </a:cxn>
                  <a:cxn ang="0">
                    <a:pos x="33" y="44"/>
                  </a:cxn>
                  <a:cxn ang="0">
                    <a:pos x="33" y="44"/>
                  </a:cxn>
                </a:cxnLst>
                <a:rect l="0" t="0" r="r" b="b"/>
                <a:pathLst>
                  <a:path w="65" h="65">
                    <a:moveTo>
                      <a:pt x="55" y="10"/>
                    </a:moveTo>
                    <a:cubicBezTo>
                      <a:pt x="51" y="6"/>
                      <a:pt x="51" y="6"/>
                      <a:pt x="51" y="6"/>
                    </a:cubicBezTo>
                    <a:cubicBezTo>
                      <a:pt x="49" y="5"/>
                      <a:pt x="47" y="5"/>
                      <a:pt x="46" y="6"/>
                    </a:cubicBezTo>
                    <a:cubicBezTo>
                      <a:pt x="44" y="9"/>
                      <a:pt x="44" y="9"/>
                      <a:pt x="44" y="9"/>
                    </a:cubicBezTo>
                    <a:cubicBezTo>
                      <a:pt x="41" y="8"/>
                      <a:pt x="39" y="7"/>
                      <a:pt x="37" y="7"/>
                    </a:cubicBezTo>
                    <a:cubicBezTo>
                      <a:pt x="36" y="3"/>
                      <a:pt x="36" y="3"/>
                      <a:pt x="36" y="3"/>
                    </a:cubicBezTo>
                    <a:cubicBezTo>
                      <a:pt x="36" y="1"/>
                      <a:pt x="34" y="0"/>
                      <a:pt x="32" y="0"/>
                    </a:cubicBezTo>
                    <a:cubicBezTo>
                      <a:pt x="27" y="1"/>
                      <a:pt x="27" y="1"/>
                      <a:pt x="27" y="1"/>
                    </a:cubicBezTo>
                    <a:cubicBezTo>
                      <a:pt x="25" y="1"/>
                      <a:pt x="23" y="2"/>
                      <a:pt x="23" y="4"/>
                    </a:cubicBezTo>
                    <a:cubicBezTo>
                      <a:pt x="23" y="8"/>
                      <a:pt x="23" y="8"/>
                      <a:pt x="23" y="8"/>
                    </a:cubicBezTo>
                    <a:cubicBezTo>
                      <a:pt x="21" y="9"/>
                      <a:pt x="19" y="10"/>
                      <a:pt x="17" y="11"/>
                    </a:cubicBezTo>
                    <a:cubicBezTo>
                      <a:pt x="14" y="9"/>
                      <a:pt x="14" y="9"/>
                      <a:pt x="14" y="9"/>
                    </a:cubicBezTo>
                    <a:cubicBezTo>
                      <a:pt x="13" y="8"/>
                      <a:pt x="11" y="8"/>
                      <a:pt x="9" y="10"/>
                    </a:cubicBezTo>
                    <a:cubicBezTo>
                      <a:pt x="6" y="14"/>
                      <a:pt x="6" y="14"/>
                      <a:pt x="6" y="14"/>
                    </a:cubicBezTo>
                    <a:cubicBezTo>
                      <a:pt x="4" y="16"/>
                      <a:pt x="4" y="18"/>
                      <a:pt x="6" y="19"/>
                    </a:cubicBezTo>
                    <a:cubicBezTo>
                      <a:pt x="8" y="22"/>
                      <a:pt x="8" y="22"/>
                      <a:pt x="8" y="22"/>
                    </a:cubicBezTo>
                    <a:cubicBezTo>
                      <a:pt x="7" y="24"/>
                      <a:pt x="7" y="26"/>
                      <a:pt x="6" y="28"/>
                    </a:cubicBezTo>
                    <a:cubicBezTo>
                      <a:pt x="3" y="29"/>
                      <a:pt x="3" y="29"/>
                      <a:pt x="3" y="29"/>
                    </a:cubicBezTo>
                    <a:cubicBezTo>
                      <a:pt x="1" y="29"/>
                      <a:pt x="0" y="31"/>
                      <a:pt x="0" y="33"/>
                    </a:cubicBezTo>
                    <a:cubicBezTo>
                      <a:pt x="0" y="38"/>
                      <a:pt x="0" y="38"/>
                      <a:pt x="0" y="38"/>
                    </a:cubicBezTo>
                    <a:cubicBezTo>
                      <a:pt x="1" y="40"/>
                      <a:pt x="2" y="42"/>
                      <a:pt x="4" y="42"/>
                    </a:cubicBezTo>
                    <a:cubicBezTo>
                      <a:pt x="8" y="42"/>
                      <a:pt x="8" y="42"/>
                      <a:pt x="8" y="42"/>
                    </a:cubicBezTo>
                    <a:cubicBezTo>
                      <a:pt x="9" y="44"/>
                      <a:pt x="9" y="45"/>
                      <a:pt x="11" y="47"/>
                    </a:cubicBezTo>
                    <a:cubicBezTo>
                      <a:pt x="8" y="51"/>
                      <a:pt x="8" y="51"/>
                      <a:pt x="8" y="51"/>
                    </a:cubicBezTo>
                    <a:cubicBezTo>
                      <a:pt x="7" y="52"/>
                      <a:pt x="8" y="54"/>
                      <a:pt x="9" y="55"/>
                    </a:cubicBezTo>
                    <a:cubicBezTo>
                      <a:pt x="14" y="59"/>
                      <a:pt x="14" y="59"/>
                      <a:pt x="14" y="59"/>
                    </a:cubicBezTo>
                    <a:cubicBezTo>
                      <a:pt x="15" y="60"/>
                      <a:pt x="17" y="60"/>
                      <a:pt x="18" y="59"/>
                    </a:cubicBezTo>
                    <a:cubicBezTo>
                      <a:pt x="21" y="56"/>
                      <a:pt x="21" y="56"/>
                      <a:pt x="21" y="56"/>
                    </a:cubicBezTo>
                    <a:cubicBezTo>
                      <a:pt x="23" y="57"/>
                      <a:pt x="25" y="58"/>
                      <a:pt x="27" y="58"/>
                    </a:cubicBezTo>
                    <a:cubicBezTo>
                      <a:pt x="28" y="62"/>
                      <a:pt x="28" y="62"/>
                      <a:pt x="28" y="62"/>
                    </a:cubicBezTo>
                    <a:cubicBezTo>
                      <a:pt x="28" y="64"/>
                      <a:pt x="30" y="65"/>
                      <a:pt x="32" y="65"/>
                    </a:cubicBezTo>
                    <a:cubicBezTo>
                      <a:pt x="38" y="64"/>
                      <a:pt x="38" y="64"/>
                      <a:pt x="38" y="64"/>
                    </a:cubicBezTo>
                    <a:cubicBezTo>
                      <a:pt x="39" y="64"/>
                      <a:pt x="41" y="63"/>
                      <a:pt x="41" y="61"/>
                    </a:cubicBezTo>
                    <a:cubicBezTo>
                      <a:pt x="41" y="57"/>
                      <a:pt x="41" y="57"/>
                      <a:pt x="41" y="57"/>
                    </a:cubicBezTo>
                    <a:cubicBezTo>
                      <a:pt x="43" y="56"/>
                      <a:pt x="45" y="55"/>
                      <a:pt x="47" y="54"/>
                    </a:cubicBezTo>
                    <a:cubicBezTo>
                      <a:pt x="50" y="56"/>
                      <a:pt x="50" y="56"/>
                      <a:pt x="50" y="56"/>
                    </a:cubicBezTo>
                    <a:cubicBezTo>
                      <a:pt x="52" y="57"/>
                      <a:pt x="54" y="57"/>
                      <a:pt x="55" y="56"/>
                    </a:cubicBezTo>
                    <a:cubicBezTo>
                      <a:pt x="59" y="51"/>
                      <a:pt x="59" y="51"/>
                      <a:pt x="59" y="51"/>
                    </a:cubicBezTo>
                    <a:cubicBezTo>
                      <a:pt x="60" y="50"/>
                      <a:pt x="60" y="48"/>
                      <a:pt x="59" y="46"/>
                    </a:cubicBezTo>
                    <a:cubicBezTo>
                      <a:pt x="56" y="44"/>
                      <a:pt x="56" y="44"/>
                      <a:pt x="56" y="44"/>
                    </a:cubicBezTo>
                    <a:cubicBezTo>
                      <a:pt x="57" y="42"/>
                      <a:pt x="58" y="39"/>
                      <a:pt x="58" y="37"/>
                    </a:cubicBezTo>
                    <a:cubicBezTo>
                      <a:pt x="62" y="37"/>
                      <a:pt x="62" y="37"/>
                      <a:pt x="62" y="37"/>
                    </a:cubicBezTo>
                    <a:cubicBezTo>
                      <a:pt x="63" y="36"/>
                      <a:pt x="65" y="35"/>
                      <a:pt x="64" y="33"/>
                    </a:cubicBezTo>
                    <a:cubicBezTo>
                      <a:pt x="64" y="27"/>
                      <a:pt x="64" y="27"/>
                      <a:pt x="64" y="27"/>
                    </a:cubicBezTo>
                    <a:cubicBezTo>
                      <a:pt x="64" y="25"/>
                      <a:pt x="62" y="24"/>
                      <a:pt x="60" y="24"/>
                    </a:cubicBezTo>
                    <a:cubicBezTo>
                      <a:pt x="57" y="24"/>
                      <a:pt x="57" y="24"/>
                      <a:pt x="57" y="24"/>
                    </a:cubicBezTo>
                    <a:cubicBezTo>
                      <a:pt x="56" y="21"/>
                      <a:pt x="55" y="20"/>
                      <a:pt x="54" y="18"/>
                    </a:cubicBezTo>
                    <a:cubicBezTo>
                      <a:pt x="56" y="15"/>
                      <a:pt x="56" y="15"/>
                      <a:pt x="56" y="15"/>
                    </a:cubicBezTo>
                    <a:cubicBezTo>
                      <a:pt x="57" y="13"/>
                      <a:pt x="57" y="11"/>
                      <a:pt x="55" y="10"/>
                    </a:cubicBezTo>
                    <a:close/>
                    <a:moveTo>
                      <a:pt x="33" y="44"/>
                    </a:moveTo>
                    <a:cubicBezTo>
                      <a:pt x="27" y="44"/>
                      <a:pt x="21" y="40"/>
                      <a:pt x="21" y="33"/>
                    </a:cubicBezTo>
                    <a:cubicBezTo>
                      <a:pt x="20" y="27"/>
                      <a:pt x="25" y="21"/>
                      <a:pt x="31" y="21"/>
                    </a:cubicBezTo>
                    <a:cubicBezTo>
                      <a:pt x="38" y="20"/>
                      <a:pt x="43" y="25"/>
                      <a:pt x="44" y="31"/>
                    </a:cubicBezTo>
                    <a:cubicBezTo>
                      <a:pt x="44" y="38"/>
                      <a:pt x="40" y="43"/>
                      <a:pt x="33" y="44"/>
                    </a:cubicBezTo>
                    <a:close/>
                    <a:moveTo>
                      <a:pt x="33" y="44"/>
                    </a:moveTo>
                    <a:cubicBezTo>
                      <a:pt x="33" y="44"/>
                      <a:pt x="33" y="44"/>
                      <a:pt x="33" y="44"/>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25" name="Freeform 16"/>
              <p:cNvSpPr>
                <a:spLocks noEditPoints="1"/>
              </p:cNvSpPr>
              <p:nvPr/>
            </p:nvSpPr>
            <p:spPr bwMode="auto">
              <a:xfrm>
                <a:off x="3714113" y="3791285"/>
                <a:ext cx="155575" cy="155575"/>
              </a:xfrm>
              <a:custGeom>
                <a:avLst/>
                <a:gdLst/>
                <a:ahLst/>
                <a:cxnLst>
                  <a:cxn ang="0">
                    <a:pos x="3" y="21"/>
                  </a:cxn>
                  <a:cxn ang="0">
                    <a:pos x="0" y="24"/>
                  </a:cxn>
                  <a:cxn ang="0">
                    <a:pos x="0" y="28"/>
                  </a:cxn>
                  <a:cxn ang="0">
                    <a:pos x="3" y="31"/>
                  </a:cxn>
                  <a:cxn ang="0">
                    <a:pos x="6" y="32"/>
                  </a:cxn>
                  <a:cxn ang="0">
                    <a:pos x="7" y="36"/>
                  </a:cxn>
                  <a:cxn ang="0">
                    <a:pos x="6" y="38"/>
                  </a:cxn>
                  <a:cxn ang="0">
                    <a:pos x="6" y="43"/>
                  </a:cxn>
                  <a:cxn ang="0">
                    <a:pos x="9" y="45"/>
                  </a:cxn>
                  <a:cxn ang="0">
                    <a:pos x="13" y="46"/>
                  </a:cxn>
                  <a:cxn ang="0">
                    <a:pos x="15" y="44"/>
                  </a:cxn>
                  <a:cxn ang="0">
                    <a:pos x="20" y="46"/>
                  </a:cxn>
                  <a:cxn ang="0">
                    <a:pos x="20" y="49"/>
                  </a:cxn>
                  <a:cxn ang="0">
                    <a:pos x="24" y="52"/>
                  </a:cxn>
                  <a:cxn ang="0">
                    <a:pos x="27" y="52"/>
                  </a:cxn>
                  <a:cxn ang="0">
                    <a:pos x="31" y="49"/>
                  </a:cxn>
                  <a:cxn ang="0">
                    <a:pos x="31" y="47"/>
                  </a:cxn>
                  <a:cxn ang="0">
                    <a:pos x="36" y="45"/>
                  </a:cxn>
                  <a:cxn ang="0">
                    <a:pos x="38" y="46"/>
                  </a:cxn>
                  <a:cxn ang="0">
                    <a:pos x="43" y="46"/>
                  </a:cxn>
                  <a:cxn ang="0">
                    <a:pos x="46" y="43"/>
                  </a:cxn>
                  <a:cxn ang="0">
                    <a:pos x="46" y="39"/>
                  </a:cxn>
                  <a:cxn ang="0">
                    <a:pos x="45" y="37"/>
                  </a:cxn>
                  <a:cxn ang="0">
                    <a:pos x="47" y="32"/>
                  </a:cxn>
                  <a:cxn ang="0">
                    <a:pos x="49" y="32"/>
                  </a:cxn>
                  <a:cxn ang="0">
                    <a:pos x="52" y="28"/>
                  </a:cxn>
                  <a:cxn ang="0">
                    <a:pos x="52" y="24"/>
                  </a:cxn>
                  <a:cxn ang="0">
                    <a:pos x="49" y="21"/>
                  </a:cxn>
                  <a:cxn ang="0">
                    <a:pos x="47" y="21"/>
                  </a:cxn>
                  <a:cxn ang="0">
                    <a:pos x="45" y="16"/>
                  </a:cxn>
                  <a:cxn ang="0">
                    <a:pos x="46" y="14"/>
                  </a:cxn>
                  <a:cxn ang="0">
                    <a:pos x="46" y="9"/>
                  </a:cxn>
                  <a:cxn ang="0">
                    <a:pos x="44" y="7"/>
                  </a:cxn>
                  <a:cxn ang="0">
                    <a:pos x="39" y="6"/>
                  </a:cxn>
                  <a:cxn ang="0">
                    <a:pos x="37" y="8"/>
                  </a:cxn>
                  <a:cxn ang="0">
                    <a:pos x="32" y="5"/>
                  </a:cxn>
                  <a:cxn ang="0">
                    <a:pos x="32" y="3"/>
                  </a:cxn>
                  <a:cxn ang="0">
                    <a:pos x="28" y="0"/>
                  </a:cxn>
                  <a:cxn ang="0">
                    <a:pos x="25" y="0"/>
                  </a:cxn>
                  <a:cxn ang="0">
                    <a:pos x="21" y="3"/>
                  </a:cxn>
                  <a:cxn ang="0">
                    <a:pos x="21" y="5"/>
                  </a:cxn>
                  <a:cxn ang="0">
                    <a:pos x="16" y="7"/>
                  </a:cxn>
                  <a:cxn ang="0">
                    <a:pos x="14" y="6"/>
                  </a:cxn>
                  <a:cxn ang="0">
                    <a:pos x="9" y="6"/>
                  </a:cxn>
                  <a:cxn ang="0">
                    <a:pos x="6" y="9"/>
                  </a:cxn>
                  <a:cxn ang="0">
                    <a:pos x="6" y="13"/>
                  </a:cxn>
                  <a:cxn ang="0">
                    <a:pos x="8" y="15"/>
                  </a:cxn>
                  <a:cxn ang="0">
                    <a:pos x="6" y="20"/>
                  </a:cxn>
                  <a:cxn ang="0">
                    <a:pos x="3" y="21"/>
                  </a:cxn>
                  <a:cxn ang="0">
                    <a:pos x="26" y="16"/>
                  </a:cxn>
                  <a:cxn ang="0">
                    <a:pos x="36" y="26"/>
                  </a:cxn>
                  <a:cxn ang="0">
                    <a:pos x="26" y="35"/>
                  </a:cxn>
                  <a:cxn ang="0">
                    <a:pos x="17" y="26"/>
                  </a:cxn>
                  <a:cxn ang="0">
                    <a:pos x="26" y="16"/>
                  </a:cxn>
                  <a:cxn ang="0">
                    <a:pos x="26" y="16"/>
                  </a:cxn>
                  <a:cxn ang="0">
                    <a:pos x="26" y="16"/>
                  </a:cxn>
                </a:cxnLst>
                <a:rect l="0" t="0" r="r" b="b"/>
                <a:pathLst>
                  <a:path w="52" h="52">
                    <a:moveTo>
                      <a:pt x="3" y="21"/>
                    </a:moveTo>
                    <a:cubicBezTo>
                      <a:pt x="1" y="21"/>
                      <a:pt x="0" y="22"/>
                      <a:pt x="0" y="24"/>
                    </a:cubicBezTo>
                    <a:cubicBezTo>
                      <a:pt x="0" y="28"/>
                      <a:pt x="0" y="28"/>
                      <a:pt x="0" y="28"/>
                    </a:cubicBezTo>
                    <a:cubicBezTo>
                      <a:pt x="0" y="29"/>
                      <a:pt x="1" y="31"/>
                      <a:pt x="3" y="31"/>
                    </a:cubicBezTo>
                    <a:cubicBezTo>
                      <a:pt x="6" y="32"/>
                      <a:pt x="6" y="32"/>
                      <a:pt x="6" y="32"/>
                    </a:cubicBezTo>
                    <a:cubicBezTo>
                      <a:pt x="6" y="33"/>
                      <a:pt x="7" y="35"/>
                      <a:pt x="7" y="36"/>
                    </a:cubicBezTo>
                    <a:cubicBezTo>
                      <a:pt x="6" y="38"/>
                      <a:pt x="6" y="38"/>
                      <a:pt x="6" y="38"/>
                    </a:cubicBezTo>
                    <a:cubicBezTo>
                      <a:pt x="5" y="40"/>
                      <a:pt x="5" y="42"/>
                      <a:pt x="6" y="43"/>
                    </a:cubicBezTo>
                    <a:cubicBezTo>
                      <a:pt x="9" y="45"/>
                      <a:pt x="9" y="45"/>
                      <a:pt x="9" y="45"/>
                    </a:cubicBezTo>
                    <a:cubicBezTo>
                      <a:pt x="10" y="47"/>
                      <a:pt x="12" y="47"/>
                      <a:pt x="13" y="46"/>
                    </a:cubicBezTo>
                    <a:cubicBezTo>
                      <a:pt x="15" y="44"/>
                      <a:pt x="15" y="44"/>
                      <a:pt x="15" y="44"/>
                    </a:cubicBezTo>
                    <a:cubicBezTo>
                      <a:pt x="17" y="45"/>
                      <a:pt x="18" y="46"/>
                      <a:pt x="20" y="46"/>
                    </a:cubicBezTo>
                    <a:cubicBezTo>
                      <a:pt x="20" y="49"/>
                      <a:pt x="20" y="49"/>
                      <a:pt x="20" y="49"/>
                    </a:cubicBezTo>
                    <a:cubicBezTo>
                      <a:pt x="21" y="51"/>
                      <a:pt x="22" y="52"/>
                      <a:pt x="24" y="52"/>
                    </a:cubicBezTo>
                    <a:cubicBezTo>
                      <a:pt x="27" y="52"/>
                      <a:pt x="27" y="52"/>
                      <a:pt x="27" y="52"/>
                    </a:cubicBezTo>
                    <a:cubicBezTo>
                      <a:pt x="29" y="52"/>
                      <a:pt x="31" y="51"/>
                      <a:pt x="31" y="49"/>
                    </a:cubicBezTo>
                    <a:cubicBezTo>
                      <a:pt x="31" y="47"/>
                      <a:pt x="31" y="47"/>
                      <a:pt x="31" y="47"/>
                    </a:cubicBezTo>
                    <a:cubicBezTo>
                      <a:pt x="33" y="46"/>
                      <a:pt x="35" y="45"/>
                      <a:pt x="36" y="45"/>
                    </a:cubicBezTo>
                    <a:cubicBezTo>
                      <a:pt x="38" y="46"/>
                      <a:pt x="38" y="46"/>
                      <a:pt x="38" y="46"/>
                    </a:cubicBezTo>
                    <a:cubicBezTo>
                      <a:pt x="40" y="47"/>
                      <a:pt x="42" y="47"/>
                      <a:pt x="43" y="46"/>
                    </a:cubicBezTo>
                    <a:cubicBezTo>
                      <a:pt x="46" y="43"/>
                      <a:pt x="46" y="43"/>
                      <a:pt x="46" y="43"/>
                    </a:cubicBezTo>
                    <a:cubicBezTo>
                      <a:pt x="47" y="42"/>
                      <a:pt x="47" y="40"/>
                      <a:pt x="46" y="39"/>
                    </a:cubicBezTo>
                    <a:cubicBezTo>
                      <a:pt x="45" y="37"/>
                      <a:pt x="45" y="37"/>
                      <a:pt x="45" y="37"/>
                    </a:cubicBezTo>
                    <a:cubicBezTo>
                      <a:pt x="45" y="35"/>
                      <a:pt x="46" y="33"/>
                      <a:pt x="47" y="32"/>
                    </a:cubicBezTo>
                    <a:cubicBezTo>
                      <a:pt x="49" y="32"/>
                      <a:pt x="49" y="32"/>
                      <a:pt x="49" y="32"/>
                    </a:cubicBezTo>
                    <a:cubicBezTo>
                      <a:pt x="51" y="31"/>
                      <a:pt x="52" y="30"/>
                      <a:pt x="52" y="28"/>
                    </a:cubicBezTo>
                    <a:cubicBezTo>
                      <a:pt x="52" y="24"/>
                      <a:pt x="52" y="24"/>
                      <a:pt x="52" y="24"/>
                    </a:cubicBezTo>
                    <a:cubicBezTo>
                      <a:pt x="52" y="23"/>
                      <a:pt x="51" y="21"/>
                      <a:pt x="49" y="21"/>
                    </a:cubicBezTo>
                    <a:cubicBezTo>
                      <a:pt x="47" y="21"/>
                      <a:pt x="47" y="21"/>
                      <a:pt x="47" y="21"/>
                    </a:cubicBezTo>
                    <a:cubicBezTo>
                      <a:pt x="46" y="19"/>
                      <a:pt x="46" y="17"/>
                      <a:pt x="45" y="16"/>
                    </a:cubicBezTo>
                    <a:cubicBezTo>
                      <a:pt x="46" y="14"/>
                      <a:pt x="46" y="14"/>
                      <a:pt x="46" y="14"/>
                    </a:cubicBezTo>
                    <a:cubicBezTo>
                      <a:pt x="47" y="12"/>
                      <a:pt x="47" y="10"/>
                      <a:pt x="46" y="9"/>
                    </a:cubicBezTo>
                    <a:cubicBezTo>
                      <a:pt x="44" y="7"/>
                      <a:pt x="44" y="7"/>
                      <a:pt x="44" y="7"/>
                    </a:cubicBezTo>
                    <a:cubicBezTo>
                      <a:pt x="42" y="5"/>
                      <a:pt x="40" y="5"/>
                      <a:pt x="39" y="6"/>
                    </a:cubicBezTo>
                    <a:cubicBezTo>
                      <a:pt x="37" y="8"/>
                      <a:pt x="37" y="8"/>
                      <a:pt x="37" y="8"/>
                    </a:cubicBezTo>
                    <a:cubicBezTo>
                      <a:pt x="36" y="7"/>
                      <a:pt x="34" y="6"/>
                      <a:pt x="32" y="5"/>
                    </a:cubicBezTo>
                    <a:cubicBezTo>
                      <a:pt x="32" y="3"/>
                      <a:pt x="32" y="3"/>
                      <a:pt x="32" y="3"/>
                    </a:cubicBezTo>
                    <a:cubicBezTo>
                      <a:pt x="32" y="1"/>
                      <a:pt x="30" y="0"/>
                      <a:pt x="28" y="0"/>
                    </a:cubicBezTo>
                    <a:cubicBezTo>
                      <a:pt x="25" y="0"/>
                      <a:pt x="25" y="0"/>
                      <a:pt x="25" y="0"/>
                    </a:cubicBezTo>
                    <a:cubicBezTo>
                      <a:pt x="23" y="0"/>
                      <a:pt x="21" y="1"/>
                      <a:pt x="21" y="3"/>
                    </a:cubicBezTo>
                    <a:cubicBezTo>
                      <a:pt x="21" y="5"/>
                      <a:pt x="21" y="5"/>
                      <a:pt x="21" y="5"/>
                    </a:cubicBezTo>
                    <a:cubicBezTo>
                      <a:pt x="19" y="6"/>
                      <a:pt x="17" y="6"/>
                      <a:pt x="16" y="7"/>
                    </a:cubicBezTo>
                    <a:cubicBezTo>
                      <a:pt x="14" y="6"/>
                      <a:pt x="14" y="6"/>
                      <a:pt x="14" y="6"/>
                    </a:cubicBezTo>
                    <a:cubicBezTo>
                      <a:pt x="12" y="5"/>
                      <a:pt x="10" y="5"/>
                      <a:pt x="9" y="6"/>
                    </a:cubicBezTo>
                    <a:cubicBezTo>
                      <a:pt x="6" y="9"/>
                      <a:pt x="6" y="9"/>
                      <a:pt x="6" y="9"/>
                    </a:cubicBezTo>
                    <a:cubicBezTo>
                      <a:pt x="5" y="10"/>
                      <a:pt x="5" y="12"/>
                      <a:pt x="6" y="13"/>
                    </a:cubicBezTo>
                    <a:cubicBezTo>
                      <a:pt x="8" y="15"/>
                      <a:pt x="8" y="15"/>
                      <a:pt x="8" y="15"/>
                    </a:cubicBezTo>
                    <a:cubicBezTo>
                      <a:pt x="7" y="17"/>
                      <a:pt x="6" y="19"/>
                      <a:pt x="6" y="20"/>
                    </a:cubicBezTo>
                    <a:lnTo>
                      <a:pt x="3" y="21"/>
                    </a:lnTo>
                    <a:close/>
                    <a:moveTo>
                      <a:pt x="26" y="16"/>
                    </a:moveTo>
                    <a:cubicBezTo>
                      <a:pt x="31" y="17"/>
                      <a:pt x="36" y="21"/>
                      <a:pt x="36" y="26"/>
                    </a:cubicBezTo>
                    <a:cubicBezTo>
                      <a:pt x="35" y="31"/>
                      <a:pt x="31" y="35"/>
                      <a:pt x="26" y="35"/>
                    </a:cubicBezTo>
                    <a:cubicBezTo>
                      <a:pt x="21" y="35"/>
                      <a:pt x="17" y="31"/>
                      <a:pt x="17" y="26"/>
                    </a:cubicBezTo>
                    <a:cubicBezTo>
                      <a:pt x="17" y="21"/>
                      <a:pt x="21" y="16"/>
                      <a:pt x="26" y="16"/>
                    </a:cubicBezTo>
                    <a:close/>
                    <a:moveTo>
                      <a:pt x="26" y="16"/>
                    </a:moveTo>
                    <a:cubicBezTo>
                      <a:pt x="26" y="16"/>
                      <a:pt x="26" y="16"/>
                      <a:pt x="26" y="16"/>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grpSp>
        <p:sp>
          <p:nvSpPr>
            <p:cNvPr id="18" name="Freeform 17"/>
            <p:cNvSpPr>
              <a:spLocks noEditPoints="1"/>
            </p:cNvSpPr>
            <p:nvPr/>
          </p:nvSpPr>
          <p:spPr bwMode="auto">
            <a:xfrm>
              <a:off x="7015655" y="2181692"/>
              <a:ext cx="422752" cy="628156"/>
            </a:xfrm>
            <a:custGeom>
              <a:avLst/>
              <a:gdLst/>
              <a:ahLst/>
              <a:cxnLst>
                <a:cxn ang="0">
                  <a:pos x="47" y="0"/>
                </a:cxn>
                <a:cxn ang="0">
                  <a:pos x="10" y="76"/>
                </a:cxn>
                <a:cxn ang="0">
                  <a:pos x="24" y="124"/>
                </a:cxn>
                <a:cxn ang="0">
                  <a:pos x="34" y="128"/>
                </a:cxn>
                <a:cxn ang="0">
                  <a:pos x="44" y="140"/>
                </a:cxn>
                <a:cxn ang="0">
                  <a:pos x="62" y="130"/>
                </a:cxn>
                <a:cxn ang="0">
                  <a:pos x="67" y="128"/>
                </a:cxn>
                <a:cxn ang="0">
                  <a:pos x="72" y="94"/>
                </a:cxn>
                <a:cxn ang="0">
                  <a:pos x="94" y="46"/>
                </a:cxn>
                <a:cxn ang="0">
                  <a:pos x="32" y="53"/>
                </a:cxn>
                <a:cxn ang="0">
                  <a:pos x="43" y="56"/>
                </a:cxn>
                <a:cxn ang="0">
                  <a:pos x="47" y="56"/>
                </a:cxn>
                <a:cxn ang="0">
                  <a:pos x="55" y="55"/>
                </a:cxn>
                <a:cxn ang="0">
                  <a:pos x="58" y="56"/>
                </a:cxn>
                <a:cxn ang="0">
                  <a:pos x="54" y="89"/>
                </a:cxn>
                <a:cxn ang="0">
                  <a:pos x="62" y="98"/>
                </a:cxn>
                <a:cxn ang="0">
                  <a:pos x="33" y="106"/>
                </a:cxn>
                <a:cxn ang="0">
                  <a:pos x="62" y="98"/>
                </a:cxn>
                <a:cxn ang="0">
                  <a:pos x="33" y="111"/>
                </a:cxn>
                <a:cxn ang="0">
                  <a:pos x="62" y="118"/>
                </a:cxn>
                <a:cxn ang="0">
                  <a:pos x="64" y="88"/>
                </a:cxn>
                <a:cxn ang="0">
                  <a:pos x="70" y="49"/>
                </a:cxn>
                <a:cxn ang="0">
                  <a:pos x="63" y="48"/>
                </a:cxn>
                <a:cxn ang="0">
                  <a:pos x="58" y="51"/>
                </a:cxn>
                <a:cxn ang="0">
                  <a:pos x="52" y="42"/>
                </a:cxn>
                <a:cxn ang="0">
                  <a:pos x="44" y="51"/>
                </a:cxn>
                <a:cxn ang="0">
                  <a:pos x="36" y="45"/>
                </a:cxn>
                <a:cxn ang="0">
                  <a:pos x="31" y="48"/>
                </a:cxn>
                <a:cxn ang="0">
                  <a:pos x="24" y="50"/>
                </a:cxn>
                <a:cxn ang="0">
                  <a:pos x="31" y="89"/>
                </a:cxn>
                <a:cxn ang="0">
                  <a:pos x="9" y="47"/>
                </a:cxn>
                <a:cxn ang="0">
                  <a:pos x="85" y="47"/>
                </a:cxn>
                <a:cxn ang="0">
                  <a:pos x="64" y="88"/>
                </a:cxn>
                <a:cxn ang="0">
                  <a:pos x="64" y="88"/>
                </a:cxn>
              </a:cxnLst>
              <a:rect l="0" t="0" r="r" b="b"/>
              <a:pathLst>
                <a:path w="94" h="140">
                  <a:moveTo>
                    <a:pt x="94" y="46"/>
                  </a:moveTo>
                  <a:cubicBezTo>
                    <a:pt x="94" y="20"/>
                    <a:pt x="73" y="0"/>
                    <a:pt x="47" y="0"/>
                  </a:cubicBezTo>
                  <a:cubicBezTo>
                    <a:pt x="21" y="0"/>
                    <a:pt x="0" y="21"/>
                    <a:pt x="0" y="47"/>
                  </a:cubicBezTo>
                  <a:cubicBezTo>
                    <a:pt x="0" y="58"/>
                    <a:pt x="4" y="68"/>
                    <a:pt x="10" y="76"/>
                  </a:cubicBezTo>
                  <a:cubicBezTo>
                    <a:pt x="15" y="82"/>
                    <a:pt x="20" y="89"/>
                    <a:pt x="23" y="95"/>
                  </a:cubicBezTo>
                  <a:cubicBezTo>
                    <a:pt x="24" y="124"/>
                    <a:pt x="24" y="124"/>
                    <a:pt x="24" y="124"/>
                  </a:cubicBezTo>
                  <a:cubicBezTo>
                    <a:pt x="24" y="126"/>
                    <a:pt x="26" y="128"/>
                    <a:pt x="28" y="128"/>
                  </a:cubicBezTo>
                  <a:cubicBezTo>
                    <a:pt x="34" y="128"/>
                    <a:pt x="34" y="128"/>
                    <a:pt x="34" y="128"/>
                  </a:cubicBezTo>
                  <a:cubicBezTo>
                    <a:pt x="34" y="130"/>
                    <a:pt x="34" y="130"/>
                    <a:pt x="34" y="130"/>
                  </a:cubicBezTo>
                  <a:cubicBezTo>
                    <a:pt x="34" y="136"/>
                    <a:pt x="38" y="140"/>
                    <a:pt x="44" y="140"/>
                  </a:cubicBezTo>
                  <a:cubicBezTo>
                    <a:pt x="52" y="140"/>
                    <a:pt x="52" y="140"/>
                    <a:pt x="52" y="140"/>
                  </a:cubicBezTo>
                  <a:cubicBezTo>
                    <a:pt x="58" y="140"/>
                    <a:pt x="62" y="136"/>
                    <a:pt x="62" y="130"/>
                  </a:cubicBezTo>
                  <a:cubicBezTo>
                    <a:pt x="62" y="128"/>
                    <a:pt x="62" y="128"/>
                    <a:pt x="62" y="128"/>
                  </a:cubicBezTo>
                  <a:cubicBezTo>
                    <a:pt x="67" y="128"/>
                    <a:pt x="67" y="128"/>
                    <a:pt x="67" y="128"/>
                  </a:cubicBezTo>
                  <a:cubicBezTo>
                    <a:pt x="70" y="128"/>
                    <a:pt x="72" y="126"/>
                    <a:pt x="72" y="123"/>
                  </a:cubicBezTo>
                  <a:cubicBezTo>
                    <a:pt x="72" y="94"/>
                    <a:pt x="72" y="94"/>
                    <a:pt x="72" y="94"/>
                  </a:cubicBezTo>
                  <a:cubicBezTo>
                    <a:pt x="75" y="88"/>
                    <a:pt x="80" y="82"/>
                    <a:pt x="84" y="76"/>
                  </a:cubicBezTo>
                  <a:cubicBezTo>
                    <a:pt x="91" y="67"/>
                    <a:pt x="94" y="57"/>
                    <a:pt x="94" y="46"/>
                  </a:cubicBezTo>
                  <a:close/>
                  <a:moveTo>
                    <a:pt x="41" y="89"/>
                  </a:moveTo>
                  <a:cubicBezTo>
                    <a:pt x="32" y="53"/>
                    <a:pt x="32" y="53"/>
                    <a:pt x="32" y="53"/>
                  </a:cubicBezTo>
                  <a:cubicBezTo>
                    <a:pt x="37" y="50"/>
                    <a:pt x="37" y="50"/>
                    <a:pt x="37" y="50"/>
                  </a:cubicBezTo>
                  <a:cubicBezTo>
                    <a:pt x="43" y="56"/>
                    <a:pt x="43" y="56"/>
                    <a:pt x="43" y="56"/>
                  </a:cubicBezTo>
                  <a:cubicBezTo>
                    <a:pt x="44" y="56"/>
                    <a:pt x="44" y="56"/>
                    <a:pt x="45" y="56"/>
                  </a:cubicBezTo>
                  <a:cubicBezTo>
                    <a:pt x="46" y="56"/>
                    <a:pt x="46" y="56"/>
                    <a:pt x="47" y="56"/>
                  </a:cubicBezTo>
                  <a:cubicBezTo>
                    <a:pt x="52" y="49"/>
                    <a:pt x="52" y="49"/>
                    <a:pt x="52" y="49"/>
                  </a:cubicBezTo>
                  <a:cubicBezTo>
                    <a:pt x="55" y="55"/>
                    <a:pt x="55" y="55"/>
                    <a:pt x="55" y="55"/>
                  </a:cubicBezTo>
                  <a:cubicBezTo>
                    <a:pt x="55" y="56"/>
                    <a:pt x="56" y="56"/>
                    <a:pt x="57" y="56"/>
                  </a:cubicBezTo>
                  <a:cubicBezTo>
                    <a:pt x="57" y="56"/>
                    <a:pt x="58" y="56"/>
                    <a:pt x="58" y="56"/>
                  </a:cubicBezTo>
                  <a:cubicBezTo>
                    <a:pt x="62" y="54"/>
                    <a:pt x="62" y="54"/>
                    <a:pt x="62" y="54"/>
                  </a:cubicBezTo>
                  <a:cubicBezTo>
                    <a:pt x="54" y="89"/>
                    <a:pt x="54" y="89"/>
                    <a:pt x="54" y="89"/>
                  </a:cubicBezTo>
                  <a:lnTo>
                    <a:pt x="41" y="89"/>
                  </a:lnTo>
                  <a:close/>
                  <a:moveTo>
                    <a:pt x="62" y="98"/>
                  </a:moveTo>
                  <a:cubicBezTo>
                    <a:pt x="62" y="106"/>
                    <a:pt x="62" y="106"/>
                    <a:pt x="62" y="106"/>
                  </a:cubicBezTo>
                  <a:cubicBezTo>
                    <a:pt x="33" y="106"/>
                    <a:pt x="33" y="106"/>
                    <a:pt x="33" y="106"/>
                  </a:cubicBezTo>
                  <a:cubicBezTo>
                    <a:pt x="33" y="98"/>
                    <a:pt x="33" y="98"/>
                    <a:pt x="33" y="98"/>
                  </a:cubicBezTo>
                  <a:lnTo>
                    <a:pt x="62" y="98"/>
                  </a:lnTo>
                  <a:close/>
                  <a:moveTo>
                    <a:pt x="33" y="119"/>
                  </a:moveTo>
                  <a:cubicBezTo>
                    <a:pt x="33" y="111"/>
                    <a:pt x="33" y="111"/>
                    <a:pt x="33" y="111"/>
                  </a:cubicBezTo>
                  <a:cubicBezTo>
                    <a:pt x="62" y="111"/>
                    <a:pt x="62" y="111"/>
                    <a:pt x="62" y="111"/>
                  </a:cubicBezTo>
                  <a:cubicBezTo>
                    <a:pt x="62" y="118"/>
                    <a:pt x="62" y="118"/>
                    <a:pt x="62" y="118"/>
                  </a:cubicBezTo>
                  <a:lnTo>
                    <a:pt x="33" y="119"/>
                  </a:lnTo>
                  <a:close/>
                  <a:moveTo>
                    <a:pt x="64" y="88"/>
                  </a:moveTo>
                  <a:cubicBezTo>
                    <a:pt x="62" y="88"/>
                    <a:pt x="62" y="88"/>
                    <a:pt x="62" y="88"/>
                  </a:cubicBezTo>
                  <a:cubicBezTo>
                    <a:pt x="70" y="49"/>
                    <a:pt x="70" y="49"/>
                    <a:pt x="70" y="49"/>
                  </a:cubicBezTo>
                  <a:cubicBezTo>
                    <a:pt x="71" y="48"/>
                    <a:pt x="69" y="46"/>
                    <a:pt x="67" y="45"/>
                  </a:cubicBezTo>
                  <a:cubicBezTo>
                    <a:pt x="66" y="45"/>
                    <a:pt x="64" y="46"/>
                    <a:pt x="63" y="48"/>
                  </a:cubicBezTo>
                  <a:cubicBezTo>
                    <a:pt x="63" y="49"/>
                    <a:pt x="63" y="49"/>
                    <a:pt x="63" y="49"/>
                  </a:cubicBezTo>
                  <a:cubicBezTo>
                    <a:pt x="58" y="51"/>
                    <a:pt x="58" y="51"/>
                    <a:pt x="58" y="51"/>
                  </a:cubicBezTo>
                  <a:cubicBezTo>
                    <a:pt x="54" y="44"/>
                    <a:pt x="54" y="44"/>
                    <a:pt x="54" y="44"/>
                  </a:cubicBezTo>
                  <a:cubicBezTo>
                    <a:pt x="54" y="43"/>
                    <a:pt x="53" y="43"/>
                    <a:pt x="52" y="42"/>
                  </a:cubicBezTo>
                  <a:cubicBezTo>
                    <a:pt x="52" y="42"/>
                    <a:pt x="51" y="43"/>
                    <a:pt x="50" y="43"/>
                  </a:cubicBezTo>
                  <a:cubicBezTo>
                    <a:pt x="44" y="51"/>
                    <a:pt x="44" y="51"/>
                    <a:pt x="44" y="51"/>
                  </a:cubicBezTo>
                  <a:cubicBezTo>
                    <a:pt x="39" y="45"/>
                    <a:pt x="39" y="45"/>
                    <a:pt x="39" y="45"/>
                  </a:cubicBezTo>
                  <a:cubicBezTo>
                    <a:pt x="38" y="45"/>
                    <a:pt x="37" y="45"/>
                    <a:pt x="36" y="45"/>
                  </a:cubicBezTo>
                  <a:cubicBezTo>
                    <a:pt x="31" y="48"/>
                    <a:pt x="31" y="48"/>
                    <a:pt x="31" y="48"/>
                  </a:cubicBezTo>
                  <a:cubicBezTo>
                    <a:pt x="31" y="48"/>
                    <a:pt x="31" y="48"/>
                    <a:pt x="31" y="48"/>
                  </a:cubicBezTo>
                  <a:cubicBezTo>
                    <a:pt x="31" y="46"/>
                    <a:pt x="29" y="45"/>
                    <a:pt x="27" y="46"/>
                  </a:cubicBezTo>
                  <a:cubicBezTo>
                    <a:pt x="25" y="46"/>
                    <a:pt x="24" y="48"/>
                    <a:pt x="24" y="50"/>
                  </a:cubicBezTo>
                  <a:cubicBezTo>
                    <a:pt x="33" y="89"/>
                    <a:pt x="33" y="89"/>
                    <a:pt x="33" y="89"/>
                  </a:cubicBezTo>
                  <a:cubicBezTo>
                    <a:pt x="31" y="89"/>
                    <a:pt x="31" y="89"/>
                    <a:pt x="31" y="89"/>
                  </a:cubicBezTo>
                  <a:cubicBezTo>
                    <a:pt x="27" y="82"/>
                    <a:pt x="22" y="76"/>
                    <a:pt x="18" y="70"/>
                  </a:cubicBezTo>
                  <a:cubicBezTo>
                    <a:pt x="12" y="64"/>
                    <a:pt x="10" y="56"/>
                    <a:pt x="9" y="47"/>
                  </a:cubicBezTo>
                  <a:cubicBezTo>
                    <a:pt x="9" y="26"/>
                    <a:pt x="26" y="9"/>
                    <a:pt x="47" y="9"/>
                  </a:cubicBezTo>
                  <a:cubicBezTo>
                    <a:pt x="68" y="9"/>
                    <a:pt x="85" y="26"/>
                    <a:pt x="85" y="47"/>
                  </a:cubicBezTo>
                  <a:cubicBezTo>
                    <a:pt x="85" y="55"/>
                    <a:pt x="82" y="63"/>
                    <a:pt x="77" y="70"/>
                  </a:cubicBezTo>
                  <a:cubicBezTo>
                    <a:pt x="72" y="76"/>
                    <a:pt x="68" y="82"/>
                    <a:pt x="64" y="88"/>
                  </a:cubicBezTo>
                  <a:close/>
                  <a:moveTo>
                    <a:pt x="64" y="88"/>
                  </a:moveTo>
                  <a:cubicBezTo>
                    <a:pt x="64" y="88"/>
                    <a:pt x="64" y="88"/>
                    <a:pt x="64" y="88"/>
                  </a:cubicBezTo>
                </a:path>
              </a:pathLst>
            </a:custGeom>
            <a:solidFill>
              <a:srgbClr val="FFFFFF"/>
            </a:solidFill>
            <a:ln w="9525">
              <a:noFill/>
              <a:round/>
            </a:ln>
          </p:spPr>
          <p:txBody>
            <a:bodyPr vert="horz" wrap="square" lIns="91440" tIns="45720" rIns="91440" bIns="45720" numCol="1" anchor="t" anchorCtr="0" compatLnSpc="1"/>
            <a:lstStyle/>
            <a:p>
              <a:pPr marL="0" marR="0" lvl="0" indent="0"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Arial"/>
                <a:ea typeface="微软雅黑"/>
                <a:cs typeface="+mn-ea"/>
                <a:sym typeface="+mn-lt"/>
              </a:endParaRPr>
            </a:p>
          </p:txBody>
        </p:sp>
        <p:sp>
          <p:nvSpPr>
            <p:cNvPr id="19" name="TextBox 56"/>
            <p:cNvSpPr txBox="1"/>
            <p:nvPr/>
          </p:nvSpPr>
          <p:spPr>
            <a:xfrm>
              <a:off x="5268011" y="2496032"/>
              <a:ext cx="577850" cy="68389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Arial"/>
                  <a:ea typeface="微软雅黑"/>
                  <a:cs typeface="+mn-ea"/>
                  <a:sym typeface="+mn-lt"/>
                </a:rPr>
                <a:t>01</a:t>
              </a:r>
              <a: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t/>
              </a:r>
              <a:b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br>
              <a:endParaRPr kumimoji="0" lang="zh-CN" altLang="en-US" sz="1050" b="1" i="0" u="none" strike="noStrike" kern="0" cap="none" spc="0" normalizeH="0" baseline="0" noProof="0" dirty="0" smtClean="0">
                <a:ln>
                  <a:noFill/>
                </a:ln>
                <a:solidFill>
                  <a:prstClr val="white"/>
                </a:solidFill>
                <a:effectLst/>
                <a:uLnTx/>
                <a:uFillTx/>
                <a:latin typeface="Arial"/>
                <a:ea typeface="微软雅黑"/>
                <a:cs typeface="+mn-ea"/>
                <a:sym typeface="+mn-lt"/>
              </a:endParaRPr>
            </a:p>
          </p:txBody>
        </p:sp>
        <p:sp>
          <p:nvSpPr>
            <p:cNvPr id="20" name="TextBox 57"/>
            <p:cNvSpPr txBox="1"/>
            <p:nvPr/>
          </p:nvSpPr>
          <p:spPr>
            <a:xfrm>
              <a:off x="6341276" y="2496032"/>
              <a:ext cx="577850" cy="68389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Arial"/>
                  <a:ea typeface="微软雅黑"/>
                  <a:cs typeface="+mn-ea"/>
                  <a:sym typeface="+mn-lt"/>
                </a:rPr>
                <a:t>02</a:t>
              </a:r>
              <a: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t/>
              </a:r>
              <a:b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br>
              <a:endParaRPr kumimoji="0" lang="zh-CN" altLang="en-US" sz="1050" b="1" i="0" u="none" strike="noStrike" kern="0" cap="none" spc="0" normalizeH="0" baseline="0" noProof="0" dirty="0" smtClean="0">
                <a:ln>
                  <a:noFill/>
                </a:ln>
                <a:solidFill>
                  <a:prstClr val="white"/>
                </a:solidFill>
                <a:effectLst/>
                <a:uLnTx/>
                <a:uFillTx/>
                <a:latin typeface="Arial"/>
                <a:ea typeface="微软雅黑"/>
                <a:cs typeface="+mn-ea"/>
                <a:sym typeface="+mn-lt"/>
              </a:endParaRPr>
            </a:p>
          </p:txBody>
        </p:sp>
        <p:sp>
          <p:nvSpPr>
            <p:cNvPr id="21" name="TextBox 58"/>
            <p:cNvSpPr txBox="1"/>
            <p:nvPr/>
          </p:nvSpPr>
          <p:spPr>
            <a:xfrm>
              <a:off x="5268012" y="3943081"/>
              <a:ext cx="577850" cy="68389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Arial"/>
                  <a:ea typeface="微软雅黑"/>
                  <a:cs typeface="+mn-ea"/>
                  <a:sym typeface="+mn-lt"/>
                </a:rPr>
                <a:t>04</a:t>
              </a:r>
              <a: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t/>
              </a:r>
              <a:b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br>
              <a:endParaRPr kumimoji="0" lang="zh-CN" altLang="en-US" sz="1050" b="1" i="0" u="none" strike="noStrike" kern="0" cap="none" spc="0" normalizeH="0" baseline="0" noProof="0" dirty="0" smtClean="0">
                <a:ln>
                  <a:noFill/>
                </a:ln>
                <a:solidFill>
                  <a:prstClr val="white"/>
                </a:solidFill>
                <a:effectLst/>
                <a:uLnTx/>
                <a:uFillTx/>
                <a:latin typeface="Arial"/>
                <a:ea typeface="微软雅黑"/>
                <a:cs typeface="+mn-ea"/>
                <a:sym typeface="+mn-lt"/>
              </a:endParaRPr>
            </a:p>
          </p:txBody>
        </p:sp>
        <p:sp>
          <p:nvSpPr>
            <p:cNvPr id="22" name="TextBox 59"/>
            <p:cNvSpPr txBox="1"/>
            <p:nvPr/>
          </p:nvSpPr>
          <p:spPr>
            <a:xfrm>
              <a:off x="6341275" y="3943081"/>
              <a:ext cx="577850" cy="706755"/>
            </a:xfrm>
            <a:prstGeom prst="rect">
              <a:avLst/>
            </a:prstGeom>
            <a:noFill/>
          </p:spPr>
          <p:txBody>
            <a:bodyPr wrap="none" rtlCol="0">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latin typeface="Arial"/>
                  <a:ea typeface="微软雅黑"/>
                  <a:cs typeface="+mn-ea"/>
                  <a:sym typeface="+mn-lt"/>
                </a:rPr>
                <a:t>03</a:t>
              </a:r>
              <a: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t/>
              </a:r>
              <a:br>
                <a:rPr kumimoji="0" lang="en-US" sz="1200" b="0" i="0" u="none" strike="noStrike" kern="0" cap="none" spc="0" normalizeH="0" baseline="0" noProof="0" dirty="0" smtClean="0">
                  <a:ln>
                    <a:noFill/>
                  </a:ln>
                  <a:solidFill>
                    <a:prstClr val="white"/>
                  </a:solidFill>
                  <a:effectLst/>
                  <a:uLnTx/>
                  <a:uFillTx/>
                  <a:latin typeface="Arial"/>
                  <a:ea typeface="微软雅黑"/>
                  <a:cs typeface="+mn-ea"/>
                  <a:sym typeface="+mn-lt"/>
                </a:rPr>
              </a:br>
              <a:endParaRPr kumimoji="0" lang="en-US" sz="1200" b="1" i="0" u="none" strike="noStrike" kern="0" cap="none" spc="0" normalizeH="0" baseline="0" noProof="0" dirty="0" smtClean="0">
                <a:ln>
                  <a:noFill/>
                </a:ln>
                <a:solidFill>
                  <a:prstClr val="white"/>
                </a:solidFill>
                <a:effectLst/>
                <a:uLnTx/>
                <a:uFillTx/>
                <a:latin typeface="Arial"/>
                <a:ea typeface="微软雅黑"/>
                <a:cs typeface="+mn-ea"/>
                <a:sym typeface="+mn-lt"/>
              </a:endParaRPr>
            </a:p>
          </p:txBody>
        </p:sp>
      </p:grpSp>
      <p:sp>
        <p:nvSpPr>
          <p:cNvPr id="9" name="Text Box 2"/>
          <p:cNvSpPr txBox="1">
            <a:spLocks noChangeArrowheads="1"/>
          </p:cNvSpPr>
          <p:nvPr/>
        </p:nvSpPr>
        <p:spPr bwMode="auto">
          <a:xfrm>
            <a:off x="1596938" y="1599825"/>
            <a:ext cx="2237419"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r">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磁悬浮原理</a:t>
            </a:r>
            <a:endParaRPr kumimoji="1"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1" name="Text Box 2"/>
          <p:cNvSpPr txBox="1">
            <a:spLocks noChangeArrowheads="1"/>
          </p:cNvSpPr>
          <p:nvPr/>
        </p:nvSpPr>
        <p:spPr bwMode="auto">
          <a:xfrm>
            <a:off x="1615341" y="5825592"/>
            <a:ext cx="2219016"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r">
              <a:defRPr/>
            </a:pPr>
            <a:r>
              <a:rPr kumimoji="1"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列车运行速度</a:t>
            </a:r>
            <a:endParaRPr kumimoji="1"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2" name="Text Box 2"/>
          <p:cNvSpPr txBox="1">
            <a:spLocks noChangeArrowheads="1"/>
          </p:cNvSpPr>
          <p:nvPr/>
        </p:nvSpPr>
        <p:spPr bwMode="auto">
          <a:xfrm>
            <a:off x="4987170" y="5825592"/>
            <a:ext cx="2241971"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磁铁线圈材料</a:t>
            </a:r>
            <a:endParaRPr lang="en-US" altLang="zh-CN" sz="2400" b="1" spc="200" dirty="0" smtClean="0">
              <a:solidFill>
                <a:srgbClr val="0070C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
        <p:nvSpPr>
          <p:cNvPr id="33" name="Text Box 2"/>
          <p:cNvSpPr txBox="1">
            <a:spLocks noChangeArrowheads="1"/>
          </p:cNvSpPr>
          <p:nvPr/>
        </p:nvSpPr>
        <p:spPr bwMode="auto">
          <a:xfrm>
            <a:off x="4987170" y="1599825"/>
            <a:ext cx="2207888"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驱动方式原理</a:t>
            </a:r>
            <a:endParaRPr lang="en-US" altLang="zh-CN" sz="2400"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432532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p:cTn id="11" dur="500" fill="hold"/>
                                        <p:tgtEl>
                                          <p:spTgt spid="33"/>
                                        </p:tgtEl>
                                        <p:attrNameLst>
                                          <p:attrName>ppt_w</p:attrName>
                                        </p:attrNameLst>
                                      </p:cBhvr>
                                      <p:tavLst>
                                        <p:tav tm="0">
                                          <p:val>
                                            <p:fltVal val="0"/>
                                          </p:val>
                                        </p:tav>
                                        <p:tav tm="100000">
                                          <p:val>
                                            <p:strVal val="#ppt_w"/>
                                          </p:val>
                                        </p:tav>
                                      </p:tavLst>
                                    </p:anim>
                                    <p:anim calcmode="lin" valueType="num">
                                      <p:cBhvr>
                                        <p:cTn id="12" dur="500" fill="hold"/>
                                        <p:tgtEl>
                                          <p:spTgt spid="33"/>
                                        </p:tgtEl>
                                        <p:attrNameLst>
                                          <p:attrName>ppt_h</p:attrName>
                                        </p:attrNameLst>
                                      </p:cBhvr>
                                      <p:tavLst>
                                        <p:tav tm="0">
                                          <p:val>
                                            <p:fltVal val="0"/>
                                          </p:val>
                                        </p:tav>
                                        <p:tav tm="100000">
                                          <p:val>
                                            <p:strVal val="#ppt_h"/>
                                          </p:val>
                                        </p:tav>
                                      </p:tavLst>
                                    </p:anim>
                                    <p:animEffect transition="in" filter="fade">
                                      <p:cBhvr>
                                        <p:cTn id="13" dur="500"/>
                                        <p:tgtEl>
                                          <p:spTgt spid="33"/>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p:cTn id="21" dur="500" fill="hold"/>
                                        <p:tgtEl>
                                          <p:spTgt spid="32"/>
                                        </p:tgtEl>
                                        <p:attrNameLst>
                                          <p:attrName>ppt_w</p:attrName>
                                        </p:attrNameLst>
                                      </p:cBhvr>
                                      <p:tavLst>
                                        <p:tav tm="0">
                                          <p:val>
                                            <p:fltVal val="0"/>
                                          </p:val>
                                        </p:tav>
                                        <p:tav tm="100000">
                                          <p:val>
                                            <p:strVal val="#ppt_w"/>
                                          </p:val>
                                        </p:tav>
                                      </p:tavLst>
                                    </p:anim>
                                    <p:anim calcmode="lin" valueType="num">
                                      <p:cBhvr>
                                        <p:cTn id="22" dur="500" fill="hold"/>
                                        <p:tgtEl>
                                          <p:spTgt spid="32"/>
                                        </p:tgtEl>
                                        <p:attrNameLst>
                                          <p:attrName>ppt_h</p:attrName>
                                        </p:attrNameLst>
                                      </p:cBhvr>
                                      <p:tavLst>
                                        <p:tav tm="0">
                                          <p:val>
                                            <p:fltVal val="0"/>
                                          </p:val>
                                        </p:tav>
                                        <p:tav tm="100000">
                                          <p:val>
                                            <p:strVal val="#ppt_h"/>
                                          </p:val>
                                        </p:tav>
                                      </p:tavLst>
                                    </p:anim>
                                    <p:animEffect transition="in" filter="fade">
                                      <p:cBhvr>
                                        <p:cTn id="2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1" grpId="0"/>
      <p:bldP spid="32"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5"/>
          <p:cNvSpPr txBox="1">
            <a:spLocks noChangeArrowheads="1"/>
          </p:cNvSpPr>
          <p:nvPr/>
        </p:nvSpPr>
        <p:spPr bwMode="auto">
          <a:xfrm>
            <a:off x="762000" y="126872"/>
            <a:ext cx="7931150" cy="706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120000"/>
              </a:lnSpc>
              <a:spcBef>
                <a:spcPct val="20000"/>
              </a:spcBef>
              <a:buClr>
                <a:srgbClr val="336699"/>
              </a:buClr>
              <a:buFont typeface="Wingdings" panose="05000000000000000000" pitchFamily="2" charset="2"/>
              <a:buChar char="v"/>
              <a:defRPr kumimoji="1" sz="2800">
                <a:solidFill>
                  <a:srgbClr val="333399"/>
                </a:solidFill>
                <a:latin typeface="Times New Roman" panose="02020603050405020304" pitchFamily="18" charset="0"/>
                <a:ea typeface="黑体" panose="02010609060101010101" pitchFamily="49" charset="-122"/>
              </a:defRPr>
            </a:lvl1pPr>
            <a:lvl2pPr marL="742950" indent="-285750">
              <a:lnSpc>
                <a:spcPct val="120000"/>
              </a:lnSpc>
              <a:spcBef>
                <a:spcPct val="20000"/>
              </a:spcBef>
              <a:buClr>
                <a:srgbClr val="336699"/>
              </a:buClr>
              <a:buFont typeface="Wingdings" panose="05000000000000000000" pitchFamily="2" charset="2"/>
              <a:buChar char="w"/>
              <a:defRPr kumimoji="1" sz="2000">
                <a:solidFill>
                  <a:srgbClr val="333399"/>
                </a:solidFill>
                <a:latin typeface="Times New Roman" panose="02020603050405020304" pitchFamily="18" charset="0"/>
                <a:ea typeface="黑体" panose="02010609060101010101" pitchFamily="49" charset="-122"/>
              </a:defRPr>
            </a:lvl2pPr>
            <a:lvl3pPr marL="1143000" indent="-228600">
              <a:lnSpc>
                <a:spcPct val="120000"/>
              </a:lnSpc>
              <a:spcBef>
                <a:spcPct val="20000"/>
              </a:spcBef>
              <a:buClr>
                <a:srgbClr val="336699"/>
              </a:buClr>
              <a:buFont typeface="Wingdings" panose="05000000000000000000" pitchFamily="2" charset="2"/>
              <a:buChar char=""/>
              <a:defRPr kumimoji="1" sz="2000">
                <a:solidFill>
                  <a:srgbClr val="333399"/>
                </a:solidFill>
                <a:latin typeface="Times New Roman" panose="02020603050405020304" pitchFamily="18" charset="0"/>
                <a:ea typeface="黑体" panose="02010609060101010101" pitchFamily="49" charset="-122"/>
              </a:defRPr>
            </a:lvl3pPr>
            <a:lvl4pPr marL="16002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4pPr>
            <a:lvl5pPr marL="2057400" indent="-228600">
              <a:lnSpc>
                <a:spcPct val="120000"/>
              </a:lnSpc>
              <a:spcBef>
                <a:spcPct val="20000"/>
              </a:spcBef>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5pPr>
            <a:lvl6pPr marL="25146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6pPr>
            <a:lvl7pPr marL="29718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7pPr>
            <a:lvl8pPr marL="34290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8pPr>
            <a:lvl9pPr marL="3886200" indent="-228600" eaLnBrk="0" fontAlgn="base" hangingPunct="0">
              <a:lnSpc>
                <a:spcPct val="120000"/>
              </a:lnSpc>
              <a:spcBef>
                <a:spcPct val="20000"/>
              </a:spcBef>
              <a:spcAft>
                <a:spcPct val="0"/>
              </a:spcAft>
              <a:buClr>
                <a:srgbClr val="336699"/>
              </a:buClr>
              <a:buFont typeface="Wingdings" panose="05000000000000000000" pitchFamily="2" charset="2"/>
              <a:buChar char="v"/>
              <a:defRPr kumimoji="1" sz="2000">
                <a:solidFill>
                  <a:srgbClr val="333399"/>
                </a:solidFill>
                <a:latin typeface="Times New Roman" panose="02020603050405020304" pitchFamily="18" charset="0"/>
                <a:ea typeface="黑体" panose="02010609060101010101" pitchFamily="49" charset="-122"/>
              </a:defRPr>
            </a:lvl9pPr>
          </a:lstStyle>
          <a:p>
            <a:pPr>
              <a:lnSpc>
                <a:spcPct val="100000"/>
              </a:lnSpc>
              <a:spcBef>
                <a:spcPct val="0"/>
              </a:spcBef>
              <a:buClrTx/>
              <a:buFontTx/>
              <a:buNone/>
            </a:pPr>
            <a:r>
              <a:rPr lang="en-US" altLang="zh-CN" sz="3200" b="1" dirty="0" smtClean="0">
                <a:solidFill>
                  <a:schemeClr val="tx2"/>
                </a:solidFill>
                <a:latin typeface="+mn-lt"/>
                <a:ea typeface="微软雅黑" panose="020B0503020204020204" pitchFamily="34" charset="-122"/>
              </a:rPr>
              <a:t> </a:t>
            </a:r>
            <a:r>
              <a:rPr lang="en-US" altLang="zh-CN" sz="3200" b="1" dirty="0" smtClean="0">
                <a:solidFill>
                  <a:schemeClr val="tx2"/>
                </a:solidFill>
                <a:effectLst>
                  <a:outerShdw blurRad="38100" dist="38100" dir="2700000" algn="tl">
                    <a:srgbClr val="000000">
                      <a:alpha val="43137"/>
                    </a:srgbClr>
                  </a:outerShdw>
                </a:effectLst>
                <a:latin typeface="+mn-lt"/>
                <a:ea typeface="微软雅黑" panose="020B0503020204020204" pitchFamily="34" charset="-122"/>
              </a:rPr>
              <a:t>9.1.1 </a:t>
            </a:r>
            <a:r>
              <a:rPr lang="zh-CN" altLang="en-US" sz="3200" b="1" spc="200" dirty="0" smtClean="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磁浮列车分类</a:t>
            </a:r>
            <a:endParaRPr lang="zh-CN" altLang="en-US" sz="3200" b="1" spc="200" dirty="0">
              <a:solidFill>
                <a:schemeClr val="tx2"/>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9" name="Text Box 2"/>
          <p:cNvSpPr txBox="1">
            <a:spLocks noChangeArrowheads="1"/>
          </p:cNvSpPr>
          <p:nvPr/>
        </p:nvSpPr>
        <p:spPr bwMode="auto">
          <a:xfrm>
            <a:off x="896720" y="1360928"/>
            <a:ext cx="3271625" cy="523220"/>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defRPr/>
            </a:pPr>
            <a:r>
              <a:rPr lang="zh-CN" altLang="en-US" b="1" spc="200" dirty="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磁悬浮原理分类</a:t>
            </a:r>
            <a:endParaRPr kumimoji="1" lang="en-US" altLang="zh-CN" b="1" spc="200" dirty="0" smtClean="0">
              <a:solidFill>
                <a:srgbClr val="FF00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p:txBody>
      </p:sp>
      <p:grpSp>
        <p:nvGrpSpPr>
          <p:cNvPr id="5" name="组合 4"/>
          <p:cNvGrpSpPr/>
          <p:nvPr/>
        </p:nvGrpSpPr>
        <p:grpSpPr>
          <a:xfrm>
            <a:off x="1250093" y="2072090"/>
            <a:ext cx="3048000" cy="2339172"/>
            <a:chOff x="1250093" y="2409848"/>
            <a:chExt cx="3048000" cy="2339172"/>
          </a:xfrm>
        </p:grpSpPr>
        <p:sp>
          <p:nvSpPr>
            <p:cNvPr id="34" name="Text Box 2"/>
            <p:cNvSpPr txBox="1">
              <a:spLocks noChangeArrowheads="1"/>
            </p:cNvSpPr>
            <p:nvPr/>
          </p:nvSpPr>
          <p:spPr bwMode="auto">
            <a:xfrm>
              <a:off x="1270086" y="2409848"/>
              <a:ext cx="3008014"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（电磁）吸力悬浮</a:t>
              </a:r>
              <a:endParaRPr kumimoji="1" lang="en-US" altLang="zh-CN"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250093" y="3072620"/>
              <a:ext cx="3048000" cy="1676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5" name="组合 34"/>
          <p:cNvGrpSpPr/>
          <p:nvPr/>
        </p:nvGrpSpPr>
        <p:grpSpPr>
          <a:xfrm>
            <a:off x="5195408" y="1475386"/>
            <a:ext cx="3008014" cy="2351818"/>
            <a:chOff x="1294800" y="2409848"/>
            <a:chExt cx="3008014" cy="2351818"/>
          </a:xfrm>
        </p:grpSpPr>
        <p:sp>
          <p:nvSpPr>
            <p:cNvPr id="36" name="Text Box 2"/>
            <p:cNvSpPr txBox="1">
              <a:spLocks noChangeArrowheads="1"/>
            </p:cNvSpPr>
            <p:nvPr/>
          </p:nvSpPr>
          <p:spPr bwMode="auto">
            <a:xfrm>
              <a:off x="1294800" y="2409848"/>
              <a:ext cx="3008014" cy="461665"/>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lgn="ctr">
                <a:defRPr/>
              </a:pPr>
              <a:r>
                <a:rPr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（电</a:t>
              </a:r>
              <a:r>
                <a:rPr lang="zh-CN" altLang="en-US" sz="2400" b="1" spc="200" dirty="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动</a:t>
              </a:r>
              <a:r>
                <a:rPr lang="zh-CN" altLang="en-US"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）斥力悬浮</a:t>
              </a:r>
              <a:endParaRPr kumimoji="1" lang="en-US" altLang="zh-CN" sz="2400" b="1" spc="200" dirty="0" smtClean="0">
                <a:solidFill>
                  <a:srgbClr val="0070C0"/>
                </a:solidFill>
                <a:effectLst>
                  <a:outerShdw blurRad="38100" dist="38100" dir="2700000" algn="tl">
                    <a:srgbClr val="C0C0C0"/>
                  </a:outerShdw>
                </a:effectLst>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807" y="3085266"/>
              <a:ext cx="2794000" cy="1676400"/>
            </a:xfrm>
            <a:prstGeom prst="rect">
              <a:avLst/>
            </a:prstGeom>
            <a:ln>
              <a:noFill/>
            </a:ln>
            <a:effectLst/>
          </p:spPr>
        </p:pic>
      </p:grpSp>
      <p:sp>
        <p:nvSpPr>
          <p:cNvPr id="10" name="Text Box 2"/>
          <p:cNvSpPr txBox="1">
            <a:spLocks noChangeArrowheads="1"/>
          </p:cNvSpPr>
          <p:nvPr/>
        </p:nvSpPr>
        <p:spPr bwMode="auto">
          <a:xfrm>
            <a:off x="1199722" y="5073894"/>
            <a:ext cx="3527853" cy="1208023"/>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lang="zh-CN" altLang="en-US" sz="2000" b="1" spc="200" dirty="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悬浮间隙</a:t>
            </a: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a:t>
            </a:r>
            <a:r>
              <a:rPr lang="en-US" altLang="zh-CN" sz="2000" b="1" spc="200" dirty="0" smtClean="0">
                <a:solidFill>
                  <a:srgbClr val="FF6600"/>
                </a:solidFill>
                <a:effectLst>
                  <a:outerShdw blurRad="38100" dist="38100" dir="2700000" algn="tl">
                    <a:srgbClr val="C0C0C0"/>
                  </a:outerShdw>
                </a:effectLst>
                <a:latin typeface="+mn-lt"/>
                <a:ea typeface="微软雅黑 Light" panose="020B0502040204020203" pitchFamily="34" charset="-122"/>
              </a:rPr>
              <a:t>8~12mm</a:t>
            </a:r>
          </a:p>
          <a:p>
            <a:pPr>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悬浮间隙</a:t>
            </a:r>
            <a:r>
              <a:rPr kumimoji="1" lang="zh-CN" altLang="en-US" sz="2000" b="1" spc="200" dirty="0">
                <a:solidFill>
                  <a:srgbClr val="0070C0"/>
                </a:solidFill>
                <a:effectLst>
                  <a:outerShdw blurRad="38100" dist="38100" dir="2700000" algn="tl">
                    <a:srgbClr val="C0C0C0"/>
                  </a:outerShdw>
                </a:effectLst>
                <a:latin typeface="+mn-lt"/>
                <a:ea typeface="微软雅黑 Light" panose="020B0502040204020203" pitchFamily="34" charset="-122"/>
              </a:rPr>
              <a:t>由</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悬浮电磁铁的励磁电流控制。</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
        <p:nvSpPr>
          <p:cNvPr id="11" name="Text Box 2"/>
          <p:cNvSpPr txBox="1">
            <a:spLocks noChangeArrowheads="1"/>
          </p:cNvSpPr>
          <p:nvPr/>
        </p:nvSpPr>
        <p:spPr bwMode="auto">
          <a:xfrm>
            <a:off x="5360167" y="4142870"/>
            <a:ext cx="3503748" cy="2015936"/>
          </a:xfrm>
          <a:prstGeom prst="rect">
            <a:avLst/>
          </a:prstGeom>
          <a:noFill/>
          <a:ln w="9525">
            <a:noFill/>
            <a:miter lim="800000"/>
            <a:headEnd/>
            <a:tailEnd/>
          </a:ln>
          <a:effectLst/>
        </p:spPr>
        <p:txBody>
          <a:bodyPr wrap="square">
            <a:spAutoFit/>
          </a:bodyPr>
          <a:lstStyle>
            <a:lvl1pPr eaLnBrk="0" hangingPunct="0">
              <a:defRPr sz="2800">
                <a:solidFill>
                  <a:srgbClr val="FFFFFF"/>
                </a:solidFill>
                <a:latin typeface="黑体" panose="02010609060101010101" pitchFamily="49" charset="-122"/>
                <a:ea typeface="黑体" panose="02010609060101010101" pitchFamily="49" charset="-122"/>
              </a:defRPr>
            </a:lvl1pPr>
            <a:lvl2pPr marL="742950" indent="-285750" eaLnBrk="0" hangingPunct="0">
              <a:defRPr sz="2800">
                <a:solidFill>
                  <a:srgbClr val="FFFFFF"/>
                </a:solidFill>
                <a:latin typeface="黑体" panose="02010609060101010101" pitchFamily="49" charset="-122"/>
                <a:ea typeface="黑体" panose="02010609060101010101" pitchFamily="49" charset="-122"/>
              </a:defRPr>
            </a:lvl2pPr>
            <a:lvl3pPr marL="1143000" indent="-228600" eaLnBrk="0" hangingPunct="0">
              <a:defRPr sz="2800">
                <a:solidFill>
                  <a:srgbClr val="FFFFFF"/>
                </a:solidFill>
                <a:latin typeface="黑体" panose="02010609060101010101" pitchFamily="49" charset="-122"/>
                <a:ea typeface="黑体" panose="02010609060101010101" pitchFamily="49" charset="-122"/>
              </a:defRPr>
            </a:lvl3pPr>
            <a:lvl4pPr marL="1600200" indent="-228600" eaLnBrk="0" hangingPunct="0">
              <a:defRPr sz="2800">
                <a:solidFill>
                  <a:srgbClr val="FFFFFF"/>
                </a:solidFill>
                <a:latin typeface="黑体" panose="02010609060101010101" pitchFamily="49" charset="-122"/>
                <a:ea typeface="黑体" panose="02010609060101010101" pitchFamily="49" charset="-122"/>
              </a:defRPr>
            </a:lvl4pPr>
            <a:lvl5pPr marL="2057400" indent="-228600" eaLnBrk="0" hangingPunct="0">
              <a:defRPr sz="2800">
                <a:solidFill>
                  <a:srgbClr val="FFFFFF"/>
                </a:solidFill>
                <a:latin typeface="黑体" panose="02010609060101010101" pitchFamily="49" charset="-122"/>
                <a:ea typeface="黑体" panose="02010609060101010101" pitchFamily="49" charset="-122"/>
              </a:defRPr>
            </a:lvl5pPr>
            <a:lvl6pPr marL="25146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6pPr>
            <a:lvl7pPr marL="29718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7pPr>
            <a:lvl8pPr marL="34290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8pPr>
            <a:lvl9pPr marL="3886200" indent="-228600" eaLnBrk="0" fontAlgn="base" hangingPunct="0">
              <a:spcBef>
                <a:spcPct val="0"/>
              </a:spcBef>
              <a:spcAft>
                <a:spcPct val="0"/>
              </a:spcAft>
              <a:defRPr sz="2800">
                <a:solidFill>
                  <a:srgbClr val="FFFFFF"/>
                </a:solidFill>
                <a:latin typeface="黑体" panose="02010609060101010101" pitchFamily="49" charset="-122"/>
                <a:ea typeface="黑体" panose="02010609060101010101" pitchFamily="49" charset="-122"/>
              </a:defRPr>
            </a:lvl9pPr>
          </a:lstStyle>
          <a:p>
            <a:pPr>
              <a:spcAft>
                <a:spcPts val="1500"/>
              </a:spcAft>
              <a:defRPr/>
            </a:pPr>
            <a:r>
              <a:rPr lang="zh-CN" altLang="en-US"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rPr>
              <a:t>不能实现静止悬浮。</a:t>
            </a:r>
            <a:endParaRPr lang="en-US" altLang="zh-CN" sz="2000" b="1" spc="200" dirty="0" smtClean="0">
              <a:solidFill>
                <a:srgbClr val="FF6600"/>
              </a:solidFill>
              <a:effectLst>
                <a:outerShdw blurRad="38100" dist="38100" dir="2700000" algn="tl">
                  <a:srgbClr val="C0C0C0"/>
                </a:outerShdw>
              </a:effectLst>
              <a:latin typeface="微软雅黑 Light" panose="020B0502040204020203" pitchFamily="34" charset="-122"/>
              <a:ea typeface="微软雅黑 Light" panose="020B0502040204020203" pitchFamily="34" charset="-122"/>
            </a:endParaRPr>
          </a:p>
          <a:p>
            <a:pPr>
              <a:spcAft>
                <a:spcPts val="15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速度增加，悬浮力随之增加，磁阻力减小。</a:t>
            </a:r>
            <a:endParaRPr kumimoji="1" lang="en-US" altLang="zh-CN"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a:p>
            <a:pPr>
              <a:spcAft>
                <a:spcPts val="1500"/>
              </a:spcAft>
              <a:defRPr/>
            </a:pP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悬浮间隙较大，无需主动控制</a:t>
            </a:r>
            <a:r>
              <a:rPr kumimoji="1" lang="zh-CN" altLang="en-US" sz="2000" b="1"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r>
              <a:rPr kumimoji="1" lang="zh-CN" altLang="en-US" sz="2000" b="1" spc="200" dirty="0" smtClean="0">
                <a:solidFill>
                  <a:srgbClr val="0070C0"/>
                </a:solidFill>
                <a:effectLst>
                  <a:outerShdw blurRad="38100" dist="38100" dir="2700000" algn="tl">
                    <a:srgbClr val="C0C0C0"/>
                  </a:outerShdw>
                </a:effectLst>
                <a:latin typeface="+mn-lt"/>
                <a:ea typeface="微软雅黑 Light" panose="020B0502040204020203" pitchFamily="34" charset="-122"/>
              </a:rPr>
              <a:t>运行速度更高</a:t>
            </a:r>
            <a:r>
              <a:rPr kumimoji="1" lang="zh-CN" altLang="en-US" sz="2000" b="1" dirty="0" smtClean="0">
                <a:solidFill>
                  <a:srgbClr val="0070C0"/>
                </a:solidFill>
                <a:effectLst>
                  <a:outerShdw blurRad="38100" dist="38100" dir="2700000" algn="tl">
                    <a:srgbClr val="C0C0C0"/>
                  </a:outerShdw>
                </a:effectLst>
                <a:latin typeface="+mn-lt"/>
                <a:ea typeface="微软雅黑 Light" panose="020B0502040204020203" pitchFamily="34" charset="-122"/>
              </a:rPr>
              <a:t>。</a:t>
            </a:r>
            <a:endParaRPr kumimoji="1" lang="en-US" altLang="zh-CN" sz="2000" b="1" dirty="0" smtClean="0">
              <a:solidFill>
                <a:srgbClr val="0070C0"/>
              </a:solidFill>
              <a:effectLst>
                <a:outerShdw blurRad="38100" dist="38100" dir="2700000" algn="tl">
                  <a:srgbClr val="C0C0C0"/>
                </a:outerShdw>
              </a:effectLst>
              <a:latin typeface="+mn-lt"/>
              <a:ea typeface="微软雅黑 Light" panose="020B0502040204020203" pitchFamily="34" charset="-122"/>
            </a:endParaRPr>
          </a:p>
        </p:txBody>
      </p:sp>
    </p:spTree>
    <p:extLst>
      <p:ext uri="{BB962C8B-B14F-4D97-AF65-F5344CB8AC3E}">
        <p14:creationId xmlns:p14="http://schemas.microsoft.com/office/powerpoint/2010/main" val="2010343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500"/>
                                        <p:tgtEl>
                                          <p:spTgt spid="3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theme/theme1.xml><?xml version="1.0" encoding="utf-8"?>
<a:theme xmlns:a="http://schemas.openxmlformats.org/drawingml/2006/main" name="默认设计模板">
  <a:themeElements>
    <a:clrScheme name="">
      <a:dk1>
        <a:srgbClr val="000000"/>
      </a:dk1>
      <a:lt1>
        <a:srgbClr val="FFFFFF"/>
      </a:lt1>
      <a:dk2>
        <a:srgbClr val="003399"/>
      </a:dk2>
      <a:lt2>
        <a:srgbClr val="333333"/>
      </a:lt2>
      <a:accent1>
        <a:srgbClr val="5E9CDA"/>
      </a:accent1>
      <a:accent2>
        <a:srgbClr val="93C052"/>
      </a:accent2>
      <a:accent3>
        <a:srgbClr val="FFFFFF"/>
      </a:accent3>
      <a:accent4>
        <a:srgbClr val="000000"/>
      </a:accent4>
      <a:accent5>
        <a:srgbClr val="B6CBEA"/>
      </a:accent5>
      <a:accent6>
        <a:srgbClr val="85AE49"/>
      </a:accent6>
      <a:hlink>
        <a:srgbClr val="0066CC"/>
      </a:hlink>
      <a:folHlink>
        <a:srgbClr val="FF9933"/>
      </a:folHlink>
    </a:clrScheme>
    <a:fontScheme name="默认设计模板">
      <a:majorFont>
        <a:latin typeface="Times New Roman"/>
        <a:ea typeface="黑体"/>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rgbClr val="FFFF99">
            <a:alpha val="77647"/>
          </a:srgbClr>
        </a:solidFill>
        <a:ln w="28575" algn="ctr">
          <a:solidFill>
            <a:srgbClr val="FF0000"/>
          </a:solidFill>
          <a:miter lim="800000"/>
          <a:headEnd/>
          <a:tailEnd/>
        </a:ln>
        <a:effectLst/>
      </a:spPr>
      <a:bodyPr wrap="none" lIns="0" tIns="0" rIns="0" bIns="0" anchor="ctr"/>
      <a:lstStyle>
        <a:defPPr defTabSz="0" eaLnBrk="0" hangingPunct="0">
          <a:defRPr sz="1800" dirty="0" smtClean="0">
            <a:solidFill>
              <a:srgbClr val="000000"/>
            </a:solidFill>
            <a:latin typeface="微软雅黑" pitchFamily="34" charset="-122"/>
            <a:ea typeface="微软雅黑" pitchFamily="34" charset="-122"/>
          </a:defRPr>
        </a:defPPr>
      </a:lstStyle>
    </a:spDef>
    <a:lnDef>
      <a:spPr bwMode="auto">
        <a:ln>
          <a:headEnd type="oval" w="med" len="med"/>
          <a:tailEnd type="oval" w="med" len="med"/>
        </a:ln>
      </a:spPr>
      <a:bodyPr/>
      <a:lstStyle/>
      <a:style>
        <a:lnRef idx="3">
          <a:schemeClr val="dk1"/>
        </a:lnRef>
        <a:fillRef idx="0">
          <a:schemeClr val="dk1"/>
        </a:fillRef>
        <a:effectRef idx="2">
          <a:schemeClr val="dk1"/>
        </a:effectRef>
        <a:fontRef idx="minor">
          <a:schemeClr val="tx1"/>
        </a:fontRef>
      </a: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默认设计模板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0066CC"/>
        </a:folHlink>
      </a:clrScheme>
      <a:clrMap bg1="lt1" tx1="dk1" bg2="lt2" tx2="dk2" accent1="accent1" accent2="accent2" accent3="accent3" accent4="accent4" accent5="accent5" accent6="accent6" hlink="hlink" folHlink="folHlink"/>
    </a:extraClrScheme>
    <a:extraClrScheme>
      <a:clrScheme name="默认设计模板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CC99FF"/>
        </a:folHlink>
      </a:clrScheme>
      <a:clrMap bg1="lt1" tx1="dk1" bg2="lt2" tx2="dk2" accent1="accent1" accent2="accent2" accent3="accent3" accent4="accent4" accent5="accent5" accent6="accent6" hlink="hlink" folHlink="folHlink"/>
    </a:extraClrScheme>
    <a:extraClrScheme>
      <a:clrScheme name="默认设计模板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0066FF"/>
        </a:folHlink>
      </a:clrScheme>
      <a:clrMap bg1="lt1" tx1="dk1" bg2="lt2" tx2="dk2" accent1="accent1" accent2="accent2" accent3="accent3" accent4="accent4" accent5="accent5" accent6="accent6" hlink="hlink" folHlink="folHlink"/>
    </a:extraClrScheme>
    <a:extraClrScheme>
      <a:clrScheme name="默认设计模板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2">
        <a:dk1>
          <a:srgbClr val="000000"/>
        </a:dk1>
        <a:lt1>
          <a:srgbClr val="FFFFFF"/>
        </a:lt1>
        <a:dk2>
          <a:srgbClr val="0033CC"/>
        </a:dk2>
        <a:lt2>
          <a:srgbClr val="808080"/>
        </a:lt2>
        <a:accent1>
          <a:srgbClr val="00CC99"/>
        </a:accent1>
        <a:accent2>
          <a:srgbClr val="3333CC"/>
        </a:accent2>
        <a:accent3>
          <a:srgbClr val="FFFFFF"/>
        </a:accent3>
        <a:accent4>
          <a:srgbClr val="000000"/>
        </a:accent4>
        <a:accent5>
          <a:srgbClr val="AAE2CA"/>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3">
        <a:dk1>
          <a:srgbClr val="000000"/>
        </a:dk1>
        <a:lt1>
          <a:srgbClr val="FFFFFF"/>
        </a:lt1>
        <a:dk2>
          <a:srgbClr val="0033CC"/>
        </a:dk2>
        <a:lt2>
          <a:srgbClr val="808080"/>
        </a:lt2>
        <a:accent1>
          <a:srgbClr val="0099FF"/>
        </a:accent1>
        <a:accent2>
          <a:srgbClr val="3333CC"/>
        </a:accent2>
        <a:accent3>
          <a:srgbClr val="FFFFFF"/>
        </a:accent3>
        <a:accent4>
          <a:srgbClr val="000000"/>
        </a:accent4>
        <a:accent5>
          <a:srgbClr val="AACAFF"/>
        </a:accent5>
        <a:accent6>
          <a:srgbClr val="2D2DB9"/>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33CC"/>
        </a:dk2>
        <a:lt2>
          <a:srgbClr val="808080"/>
        </a:lt2>
        <a:accent1>
          <a:srgbClr val="0099FF"/>
        </a:accent1>
        <a:accent2>
          <a:srgbClr val="FF9900"/>
        </a:accent2>
        <a:accent3>
          <a:srgbClr val="FFFFFF"/>
        </a:accent3>
        <a:accent4>
          <a:srgbClr val="000000"/>
        </a:accent4>
        <a:accent5>
          <a:srgbClr val="AACAFF"/>
        </a:accent5>
        <a:accent6>
          <a:srgbClr val="E78A00"/>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33CC"/>
        </a:dk2>
        <a:lt2>
          <a:srgbClr val="808080"/>
        </a:lt2>
        <a:accent1>
          <a:srgbClr val="0099FF"/>
        </a:accent1>
        <a:accent2>
          <a:srgbClr val="33CC33"/>
        </a:accent2>
        <a:accent3>
          <a:srgbClr val="FFFFFF"/>
        </a:accent3>
        <a:accent4>
          <a:srgbClr val="000000"/>
        </a:accent4>
        <a:accent5>
          <a:srgbClr val="AACAFF"/>
        </a:accent5>
        <a:accent6>
          <a:srgbClr val="2DB92D"/>
        </a:accent6>
        <a:hlink>
          <a:srgbClr val="0066CC"/>
        </a:hlink>
        <a:folHlink>
          <a:srgbClr val="FF9933"/>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FFFFFF"/>
        </a:lt1>
        <a:dk2>
          <a:srgbClr val="0033CC"/>
        </a:dk2>
        <a:lt2>
          <a:srgbClr val="808080"/>
        </a:lt2>
        <a:accent1>
          <a:srgbClr val="0099FF"/>
        </a:accent1>
        <a:accent2>
          <a:srgbClr val="93C052"/>
        </a:accent2>
        <a:accent3>
          <a:srgbClr val="FFFFFF"/>
        </a:accent3>
        <a:accent4>
          <a:srgbClr val="000000"/>
        </a:accent4>
        <a:accent5>
          <a:srgbClr val="AACAFF"/>
        </a:accent5>
        <a:accent6>
          <a:srgbClr val="85AE49"/>
        </a:accent6>
        <a:hlink>
          <a:srgbClr val="0066CC"/>
        </a:hlink>
        <a:folHlink>
          <a:srgbClr val="FF993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42870</TotalTime>
  <Words>3851</Words>
  <Application>Microsoft Office PowerPoint</Application>
  <PresentationFormat>全屏显示(4:3)</PresentationFormat>
  <Paragraphs>605</Paragraphs>
  <Slides>63</Slides>
  <Notes>63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63</vt:i4>
      </vt:variant>
    </vt:vector>
  </HeadingPairs>
  <TitlesOfParts>
    <vt:vector size="73" baseType="lpstr">
      <vt:lpstr>黑体</vt:lpstr>
      <vt:lpstr>华文新魏</vt:lpstr>
      <vt:lpstr>宋体</vt:lpstr>
      <vt:lpstr>微软雅黑</vt:lpstr>
      <vt:lpstr>微软雅黑 Light</vt:lpstr>
      <vt:lpstr>Arial</vt:lpstr>
      <vt:lpstr>Times New Roman</vt:lpstr>
      <vt:lpstr>Verdana</vt:lpstr>
      <vt:lpstr>Wingdings</vt:lpstr>
      <vt:lpstr>默认设计模板</vt:lpstr>
      <vt:lpstr>PowerPoint 演示文稿</vt:lpstr>
      <vt:lpstr>PowerPoint 演示文稿</vt:lpstr>
      <vt:lpstr>PowerPoint 演示文稿</vt:lpstr>
      <vt:lpstr>PowerPoint 演示文稿</vt:lpstr>
      <vt:lpstr> 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YONGSHENG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JAMES</dc:creator>
  <cp:lastModifiedBy>张 湘</cp:lastModifiedBy>
  <cp:revision>3657</cp:revision>
  <dcterms:created xsi:type="dcterms:W3CDTF">2005-02-22T03:12:35Z</dcterms:created>
  <dcterms:modified xsi:type="dcterms:W3CDTF">2021-05-13T15:20:54Z</dcterms:modified>
</cp:coreProperties>
</file>